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5" r:id="rId4"/>
    <p:sldId id="266" r:id="rId5"/>
    <p:sldId id="260" r:id="rId6"/>
    <p:sldId id="311" r:id="rId7"/>
    <p:sldId id="322" r:id="rId8"/>
    <p:sldId id="291" r:id="rId9"/>
    <p:sldId id="313" r:id="rId10"/>
    <p:sldId id="360" r:id="rId11"/>
    <p:sldId id="353" r:id="rId12"/>
    <p:sldId id="366" r:id="rId13"/>
    <p:sldId id="361" r:id="rId14"/>
    <p:sldId id="362" r:id="rId15"/>
    <p:sldId id="364" r:id="rId16"/>
    <p:sldId id="363" r:id="rId17"/>
    <p:sldId id="292" r:id="rId18"/>
    <p:sldId id="293" r:id="rId19"/>
    <p:sldId id="349" r:id="rId20"/>
    <p:sldId id="350" r:id="rId21"/>
    <p:sldId id="294" r:id="rId22"/>
    <p:sldId id="261" r:id="rId23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979">
          <p15:clr>
            <a:srgbClr val="A4A3A4"/>
          </p15:clr>
        </p15:guide>
        <p15:guide id="2" orient="horz" pos="1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AF72"/>
    <a:srgbClr val="DD8047"/>
    <a:srgbClr val="D60093"/>
    <a:srgbClr val="0070C0"/>
    <a:srgbClr val="9F925E"/>
    <a:srgbClr val="666666"/>
    <a:srgbClr val="666699"/>
    <a:srgbClr val="F7941E"/>
    <a:srgbClr val="A4BCCE"/>
    <a:srgbClr val="DDB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0" autoAdjust="0"/>
    <p:restoredTop sz="91748" autoAdjust="0"/>
  </p:normalViewPr>
  <p:slideViewPr>
    <p:cSldViewPr snapToGrid="0" snapToObjects="1">
      <p:cViewPr varScale="1">
        <p:scale>
          <a:sx n="101" d="100"/>
          <a:sy n="101" d="100"/>
        </p:scale>
        <p:origin x="246" y="102"/>
      </p:cViewPr>
      <p:guideLst>
        <p:guide pos="2979"/>
        <p:guide orient="horz" pos="17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87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A9807103-04A6-4F70-A3C7-D68B5196A63C}" type="datetime1">
              <a:rPr lang="zh-CN" altLang="en-US"/>
              <a:t>2019/6/10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en-US"/>
              <a:t>单击此处编辑母版文本样式</a:t>
            </a:r>
          </a:p>
          <a:p>
            <a:pPr>
              <a:buFontTx/>
              <a:buNone/>
            </a:pPr>
            <a:r>
              <a:rPr lang="zh-CN" altLang="en-US"/>
              <a:t>第二级</a:t>
            </a:r>
          </a:p>
          <a:p>
            <a:pPr>
              <a:buFontTx/>
              <a:buNone/>
            </a:pPr>
            <a:r>
              <a:rPr lang="zh-CN" altLang="en-US"/>
              <a:t>第三级</a:t>
            </a:r>
          </a:p>
          <a:p>
            <a:pPr>
              <a:buFontTx/>
              <a:buNone/>
            </a:pPr>
            <a:r>
              <a:rPr lang="zh-CN" altLang="en-US"/>
              <a:t>第四级</a:t>
            </a:r>
          </a:p>
          <a:p>
            <a:pPr>
              <a:buFontTx/>
              <a:buNone/>
            </a:pPr>
            <a:r>
              <a:rPr lang="zh-CN" altLang="en-US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55F1EEAB-A6DA-4DF5-A255-BF145C6934A2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23888" y="8210550"/>
            <a:ext cx="7046913" cy="8928100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zh-CN" altLang="en-US" dirty="0" smtClean="0"/>
              <a:t>鼓掌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7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23888" y="8210550"/>
            <a:ext cx="7046913" cy="8928100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1600" dirty="0" smtClean="0"/>
              <a:t>自我介绍</a:t>
            </a:r>
            <a:endParaRPr lang="zh-CN" altLang="en-US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9807103-04A6-4F70-A3C7-D68B5196A63C}" type="datetime1">
              <a:rPr lang="zh-CN" altLang="en-US" smtClean="0"/>
              <a:t>2019/6/10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1EEAB-A6DA-4DF5-A255-BF145C6934A2}" type="slidenum">
              <a:rPr lang="zh-CN" altLang="en-US" smtClean="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2019/6/10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87F6-B594-4B81-81F8-C3869BE09A86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2019/6/10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07D90-AE71-47D4-8B11-0D7DB822D342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400925" y="206375"/>
            <a:ext cx="1603375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2590800" y="206375"/>
            <a:ext cx="4657725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2019/6/10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0928A-F3AB-4DAB-AE47-4C3266D735FC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2590800" y="1200150"/>
            <a:ext cx="641350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2019/6/10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F40823C6-28AA-450F-BEA0-710A66FA2BA8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2590800" y="1200150"/>
            <a:ext cx="641350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2019/6/10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DFBAA63A-CE9E-4AE7-8ACC-824FCF0C1817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259080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5873750" y="1200150"/>
            <a:ext cx="313055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2019/6/10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71173FB1-3D34-4103-8A0A-C0CBBE1ADBF1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2019/6/10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E8DD-F4D6-41E9-B268-66B54A9B7AA0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2019/6/10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8B41-0F52-4766-8783-E19FA9AA26EF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259080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7375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2019/6/10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C76E6-A8FF-4434-97E0-EE5740EA264D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2019/6/10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CC317-7F17-47B8-9A21-769B0F32BE10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2019/6/10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0FBA5-2D0F-43BB-AC1E-591A9F4EAD30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2019/6/10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4D958-0029-48D4-9A76-65731CD9BAB4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2019/6/10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5297-34BC-4420-82A7-270E85246AF4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2019/6/10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9E1A8-6B89-4144-9B6D-9DB53FA127BA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90800" y="206375"/>
            <a:ext cx="6413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1200150"/>
            <a:ext cx="64135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4767263"/>
            <a:ext cx="989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466BEB4-87EE-4828-94D3-52BFBE48BB27}" type="datetime1">
              <a:rPr lang="zh-CN" altLang="en-US"/>
              <a:t>2019/6/10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75063" y="4767263"/>
            <a:ext cx="4389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750" y="4767263"/>
            <a:ext cx="844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1E73C22-8F06-46B2-AB1E-191F8B945418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/>
  <p:txStyles>
    <p:titleStyle>
      <a:lvl1pPr marL="457200" indent="-457200"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2pPr>
      <a:lvl3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3pPr>
      <a:lvl4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4pPr>
      <a:lvl5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）时间差异分析要具体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645" y="1638935"/>
            <a:ext cx="4605655" cy="922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79065" y="1593215"/>
            <a:ext cx="16776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规范：时间差异分析具体</a:t>
            </a:r>
            <a:r>
              <a:rPr lang="zh-CN" altLang="en-US" sz="1200">
                <a:latin typeface="+mj-lt"/>
                <a:ea typeface="+mj-lt"/>
              </a:rPr>
              <a:t>（应该像这样有原因分析）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90800" y="3254375"/>
            <a:ext cx="162433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不规范：时间差异分析不具体</a:t>
            </a:r>
            <a:r>
              <a:rPr lang="zh-CN" altLang="en-US" sz="1200">
                <a:latin typeface="+mj-lt"/>
                <a:ea typeface="+mj-lt"/>
                <a:sym typeface="+mn-ea"/>
              </a:rPr>
              <a:t>（未明确具体时间）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645" y="3106420"/>
            <a:ext cx="2290445" cy="103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）成本差异分析要明细具体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90800" y="3260090"/>
            <a:ext cx="24942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不规范：成本差异分析不具体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590800" y="1499870"/>
            <a:ext cx="35153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规范：成本差异分析具体</a:t>
            </a:r>
          </a:p>
          <a:p>
            <a:r>
              <a:rPr lang="zh-CN" altLang="en-US" sz="1400" dirty="0">
                <a:latin typeface="+mj-lt"/>
                <a:ea typeface="+mj-lt"/>
              </a:rPr>
              <a:t>（应该像这样有</a:t>
            </a:r>
            <a:r>
              <a:rPr lang="zh-CN" altLang="en-US" sz="1400" b="1" dirty="0" smtClean="0">
                <a:latin typeface="+mj-lt"/>
                <a:ea typeface="+mj-lt"/>
              </a:rPr>
              <a:t>对比，同时说明原因</a:t>
            </a:r>
            <a:r>
              <a:rPr lang="zh-CN" altLang="en-US" sz="1400" dirty="0" smtClean="0">
                <a:latin typeface="+mj-lt"/>
                <a:ea typeface="+mj-lt"/>
              </a:rPr>
              <a:t>）</a:t>
            </a:r>
            <a:endParaRPr lang="zh-CN" altLang="en-US" sz="1400" dirty="0">
              <a:latin typeface="+mj-lt"/>
              <a:ea typeface="+mj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640455"/>
            <a:ext cx="6282690" cy="581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114550"/>
            <a:ext cx="6389370" cy="55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595884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）计划目标要简明扼要，分点概述，不要长篇陈述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615" y="3495040"/>
            <a:ext cx="6329680" cy="6407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90800" y="1655445"/>
            <a:ext cx="320929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规范：目标简明扼要，分点概述</a:t>
            </a:r>
            <a:endParaRPr lang="zh-CN" altLang="en-US" sz="1400">
              <a:latin typeface="+mj-lt"/>
              <a:ea typeface="+mj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07615" y="3110230"/>
            <a:ext cx="2849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不规范：目标不分点，长篇幅陈述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110740"/>
            <a:ext cx="6373495" cy="656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448246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）实际交付完成情况要与计划指标一一对应   </a:t>
            </a: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例如：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075" y="1339215"/>
            <a:ext cx="4145280" cy="308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524891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）交付结果差异分析，如有差异请具体描述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205" y="1993265"/>
            <a:ext cx="4104640" cy="12858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04795" y="1612900"/>
            <a:ext cx="232664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规范：结果差异分析具体</a:t>
            </a:r>
            <a:endParaRPr lang="zh-CN" altLang="en-US" sz="1400">
              <a:latin typeface="+mj-lt"/>
              <a:ea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524891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）财务审计，上传发票等附件要一一对应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327150"/>
            <a:ext cx="3576955" cy="2489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25" y="1327150"/>
            <a:ext cx="1837690" cy="24892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804660" y="4025265"/>
            <a:ext cx="1837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不规范：结财务票据未一一对应</a:t>
            </a:r>
            <a:endParaRPr lang="zh-CN" altLang="en-US" sz="1400">
              <a:latin typeface="+mj-lt"/>
              <a:ea typeface="+mj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7760" y="3972810"/>
            <a:ext cx="2316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规范：结财务票据一一对应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654939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）其他附件上传请按照格式命名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活动签到表、照片、财务票据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23060"/>
            <a:ext cx="3712845" cy="321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（二）数据库填写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90800" y="586367"/>
            <a:ext cx="648721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、完成情况：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根据计划来填写项目完成情况，如未完成请分析交代</a:t>
            </a: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、财务票据上传：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一一对应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项目的所有支出必须与申请书的预算对应，一条项目预算需要上传一张（只能上传一张）图片的发票资料。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、经验总结的撰写：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一、项目基本情况  二、项目实施效果  三、项目存在问题  四、经验总结与后续工作（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大致从这几个方面撰写）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、附件上传注意事项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）统一命名文件夹（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活动签到表、照片、财务票据）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网盘上传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仅需上传一条分享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链接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、网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盘提取不要设置时间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限制、统一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命名文件）</a:t>
            </a:r>
            <a:endParaRPr lang="zh-CN" altLang="en-US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例如：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289" y="3962400"/>
            <a:ext cx="2595283" cy="919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90800" y="503817"/>
            <a:ext cx="648721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、为什么要提交结项材料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96260" y="1397000"/>
            <a:ext cx="491871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）项目结项的标志；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证实活动确实开展；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对项目进行反思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与总结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，为下次开展项目积累经验；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基金会留档备份。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 61"/>
          <p:cNvGrpSpPr/>
          <p:nvPr/>
        </p:nvGrpSpPr>
        <p:grpSpPr>
          <a:xfrm>
            <a:off x="2854597" y="161321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6" name="椭圆 5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9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10" name="矩形 9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12" name="组 61"/>
          <p:cNvGrpSpPr/>
          <p:nvPr/>
        </p:nvGrpSpPr>
        <p:grpSpPr>
          <a:xfrm>
            <a:off x="2836817" y="207041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13" name="椭圆 12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14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15" name="矩形 14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24" name="组 61"/>
          <p:cNvGrpSpPr/>
          <p:nvPr/>
        </p:nvGrpSpPr>
        <p:grpSpPr>
          <a:xfrm>
            <a:off x="2854597" y="246792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25" name="椭圆 24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27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28" name="矩形 27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1" name="组 61"/>
          <p:cNvGrpSpPr/>
          <p:nvPr/>
        </p:nvGrpSpPr>
        <p:grpSpPr>
          <a:xfrm>
            <a:off x="2854597" y="2887657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35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36" name="矩形 35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0800" y="503817"/>
            <a:ext cx="648721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、要提交哪些结项材料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60800" y="1342390"/>
            <a:ext cx="14230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）签到表（手写而非电子签到表）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60165" y="2261870"/>
            <a:ext cx="14230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 照片（活动现场的照片）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93185" y="3142615"/>
            <a:ext cx="1390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）财务票据（提交报销）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1" name="图片 20" descr="ico_签到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270" y="1396365"/>
            <a:ext cx="612005" cy="612005"/>
          </a:xfrm>
          <a:prstGeom prst="rect">
            <a:avLst/>
          </a:prstGeom>
        </p:spPr>
      </p:pic>
      <p:pic>
        <p:nvPicPr>
          <p:cNvPr id="22" name="图片 21" descr="照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710" y="2247900"/>
            <a:ext cx="648005" cy="648005"/>
          </a:xfrm>
          <a:prstGeom prst="rect">
            <a:avLst/>
          </a:prstGeom>
        </p:spPr>
      </p:pic>
      <p:pic>
        <p:nvPicPr>
          <p:cNvPr id="23" name="图片 22" descr="票据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270" y="3159125"/>
            <a:ext cx="612005" cy="61200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892550" y="4190365"/>
            <a:ext cx="139065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）结项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报告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32880" y="1396365"/>
            <a:ext cx="13906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）新闻稿件或新闻链接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32880" y="2387600"/>
            <a:ext cx="13906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）心得体会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7" name="图片 26" descr="写心得参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21660" y="4104640"/>
            <a:ext cx="540004" cy="540004"/>
          </a:xfrm>
          <a:prstGeom prst="rect">
            <a:avLst/>
          </a:prstGeom>
        </p:spPr>
      </p:pic>
      <p:pic>
        <p:nvPicPr>
          <p:cNvPr id="28" name="图片 27" descr="报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662295" y="2247900"/>
            <a:ext cx="648005" cy="648005"/>
          </a:xfrm>
          <a:prstGeom prst="rect">
            <a:avLst/>
          </a:prstGeom>
        </p:spPr>
      </p:pic>
      <p:pic>
        <p:nvPicPr>
          <p:cNvPr id="29" name="图片 28" descr="新闻稿件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345" y="1286510"/>
            <a:ext cx="864006" cy="864006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532880" y="3996690"/>
            <a:ext cx="14827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）申报书中提到的其他结项材料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1" name="图片 30" descr="其他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2930" y="3996690"/>
            <a:ext cx="648005" cy="6480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32245" y="3159125"/>
            <a:ext cx="21640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）结项答辩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与评审表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PP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7855" y="3176905"/>
            <a:ext cx="576004" cy="57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269740" y="3477895"/>
            <a:ext cx="4102100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华康黑体W7(P)" panose="020B0700000000000000" pitchFamily="34" charset="-122"/>
                <a:ea typeface="微软雅黑" panose="020B0503020204020204" pitchFamily="34" charset="-122"/>
                <a:sym typeface="华康黑体W7(P)" panose="020B0700000000000000" pitchFamily="34" charset="-122"/>
              </a:rPr>
              <a:t>结项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华康黑体W7(P)" panose="020B0700000000000000" pitchFamily="34" charset="-122"/>
                <a:ea typeface="微软雅黑" panose="020B0503020204020204" pitchFamily="34" charset="-122"/>
                <a:sym typeface="华康黑体W7(P)" panose="020B0700000000000000" pitchFamily="34" charset="-122"/>
              </a:rPr>
              <a:t>过程中要注意什么？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4269740" y="1072515"/>
            <a:ext cx="2631440" cy="2405380"/>
          </a:xfrm>
          <a:custGeom>
            <a:avLst/>
            <a:gdLst>
              <a:gd name="connsiteX0" fmla="*/ 0 w 3434454"/>
              <a:gd name="connsiteY0" fmla="*/ 0 h 2773982"/>
              <a:gd name="connsiteX1" fmla="*/ 3434454 w 3434454"/>
              <a:gd name="connsiteY1" fmla="*/ 0 h 2773982"/>
              <a:gd name="connsiteX2" fmla="*/ 3434454 w 3434454"/>
              <a:gd name="connsiteY2" fmla="*/ 2773982 h 2773982"/>
              <a:gd name="connsiteX3" fmla="*/ 0 w 3434454"/>
              <a:gd name="connsiteY3" fmla="*/ 2773982 h 2773982"/>
              <a:gd name="connsiteX4" fmla="*/ 0 w 3434454"/>
              <a:gd name="connsiteY4" fmla="*/ 0 h 277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4454" h="2773982">
                <a:moveTo>
                  <a:pt x="0" y="0"/>
                </a:moveTo>
                <a:lnTo>
                  <a:pt x="3434454" y="0"/>
                </a:lnTo>
                <a:lnTo>
                  <a:pt x="3434454" y="2773982"/>
                </a:lnTo>
                <a:lnTo>
                  <a:pt x="0" y="277398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任意多边形 17"/>
          <p:cNvSpPr/>
          <p:nvPr/>
        </p:nvSpPr>
        <p:spPr>
          <a:xfrm>
            <a:off x="4269740" y="1072515"/>
            <a:ext cx="2631440" cy="2405380"/>
          </a:xfrm>
          <a:custGeom>
            <a:avLst/>
            <a:gdLst>
              <a:gd name="connsiteX0" fmla="*/ 0 w 3744416"/>
              <a:gd name="connsiteY0" fmla="*/ 0 h 3024336"/>
              <a:gd name="connsiteX1" fmla="*/ 3744416 w 3744416"/>
              <a:gd name="connsiteY1" fmla="*/ 0 h 3024336"/>
              <a:gd name="connsiteX2" fmla="*/ 3744416 w 3744416"/>
              <a:gd name="connsiteY2" fmla="*/ 3024336 h 3024336"/>
              <a:gd name="connsiteX3" fmla="*/ 0 w 3744416"/>
              <a:gd name="connsiteY3" fmla="*/ 3024336 h 3024336"/>
              <a:gd name="connsiteX4" fmla="*/ 0 w 3744416"/>
              <a:gd name="connsiteY4" fmla="*/ 0 h 3024336"/>
              <a:gd name="connsiteX5" fmla="*/ 154981 w 3744416"/>
              <a:gd name="connsiteY5" fmla="*/ 125177 h 3024336"/>
              <a:gd name="connsiteX6" fmla="*/ 154981 w 3744416"/>
              <a:gd name="connsiteY6" fmla="*/ 2899159 h 3024336"/>
              <a:gd name="connsiteX7" fmla="*/ 3589435 w 3744416"/>
              <a:gd name="connsiteY7" fmla="*/ 2899159 h 3024336"/>
              <a:gd name="connsiteX8" fmla="*/ 3589435 w 3744416"/>
              <a:gd name="connsiteY8" fmla="*/ 125177 h 3024336"/>
              <a:gd name="connsiteX9" fmla="*/ 154981 w 3744416"/>
              <a:gd name="connsiteY9" fmla="*/ 125177 h 30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4416" h="3024336">
                <a:moveTo>
                  <a:pt x="0" y="0"/>
                </a:moveTo>
                <a:lnTo>
                  <a:pt x="3744416" y="0"/>
                </a:lnTo>
                <a:lnTo>
                  <a:pt x="3744416" y="3024336"/>
                </a:lnTo>
                <a:lnTo>
                  <a:pt x="0" y="3024336"/>
                </a:lnTo>
                <a:lnTo>
                  <a:pt x="0" y="0"/>
                </a:lnTo>
                <a:close/>
                <a:moveTo>
                  <a:pt x="154981" y="125177"/>
                </a:moveTo>
                <a:lnTo>
                  <a:pt x="154981" y="2899159"/>
                </a:lnTo>
                <a:lnTo>
                  <a:pt x="3589435" y="2899159"/>
                </a:lnTo>
                <a:lnTo>
                  <a:pt x="3589435" y="125177"/>
                </a:lnTo>
                <a:lnTo>
                  <a:pt x="154981" y="125177"/>
                </a:lnTo>
                <a:close/>
              </a:path>
            </a:pathLst>
          </a:cu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442400" y="2872690"/>
            <a:ext cx="232670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+mj-lt"/>
                <a:ea typeface="+mj-lt"/>
              </a:rPr>
              <a:t>江苏陶欣伯助学基金会</a:t>
            </a:r>
            <a:endParaRPr lang="en-US" altLang="zh-CN" sz="1600" dirty="0" err="1" smtClean="0">
              <a:solidFill>
                <a:schemeClr val="bg1"/>
              </a:solidFill>
              <a:latin typeface="+mj-lt"/>
              <a:ea typeface="+mj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574342" y="2670547"/>
            <a:ext cx="2053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29480" y="1179195"/>
            <a:ext cx="2039620" cy="137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j-lt"/>
                <a:ea typeface="+mj-lt"/>
              </a:rPr>
              <a:t>校园文化活动项目</a:t>
            </a:r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7488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07985" y="4596765"/>
            <a:ext cx="8534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项目一部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0800" y="503817"/>
            <a:ext cx="6487212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、提交材料的注意事项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830" y="2774315"/>
            <a:ext cx="1758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文件命名统一规范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75835" y="2774315"/>
            <a:ext cx="1758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材料完整齐全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35750" y="2774315"/>
            <a:ext cx="1374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材料内容条理清晰，不要出现模糊的图片或信息</a:t>
            </a:r>
          </a:p>
        </p:txBody>
      </p:sp>
      <p:pic>
        <p:nvPicPr>
          <p:cNvPr id="10" name="图片 9" descr="简单清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5" y="1297940"/>
            <a:ext cx="987425" cy="987425"/>
          </a:xfrm>
          <a:prstGeom prst="rect">
            <a:avLst/>
          </a:prstGeom>
          <a:effectLst>
            <a:glow rad="127000">
              <a:schemeClr val="bg2">
                <a:alpha val="0"/>
              </a:schemeClr>
            </a:glo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25" y="1243761"/>
            <a:ext cx="1238095" cy="13714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780" y="1357210"/>
            <a:ext cx="1409991" cy="114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/>
              <a:t>三、结项的注意事项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92060" y="3738245"/>
            <a:ext cx="15087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、所有工作事项必须严格按照项目结项流程执行，并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在规定时间内完成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，否则不予结项。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590801" y="1783715"/>
            <a:ext cx="2107004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如项目未能在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31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日前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开展或有其他重大变更事宜，且不能在</a:t>
            </a:r>
            <a:r>
              <a:rPr lang="en-US" altLang="zh-CN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1000" b="1" dirty="0" smtClean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年秋季学期结束前结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项的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，请项目负责人于</a:t>
            </a:r>
            <a:r>
              <a:rPr lang="en-US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年秋季学期结束前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在基金会助学管理系统中填写相关材料，并上传有指导老师签字的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未完成结项的事由说明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，并告知基金会老师。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9" name="圆角右箭头 58"/>
          <p:cNvSpPr/>
          <p:nvPr/>
        </p:nvSpPr>
        <p:spPr>
          <a:xfrm>
            <a:off x="5517774" y="1800139"/>
            <a:ext cx="1512011" cy="3348025"/>
          </a:xfrm>
          <a:prstGeom prst="bentArrow">
            <a:avLst>
              <a:gd name="adj1" fmla="val 8308"/>
              <a:gd name="adj2" fmla="val 10084"/>
              <a:gd name="adj3" fmla="val 25000"/>
              <a:gd name="adj4" fmla="val 25232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375646" y="3464148"/>
            <a:ext cx="3168023" cy="1692012"/>
            <a:chOff x="4061956" y="4092588"/>
            <a:chExt cx="4390066" cy="2765412"/>
          </a:xfrm>
        </p:grpSpPr>
        <p:sp>
          <p:nvSpPr>
            <p:cNvPr id="61" name="圆角右箭头 60"/>
            <p:cNvSpPr/>
            <p:nvPr/>
          </p:nvSpPr>
          <p:spPr>
            <a:xfrm>
              <a:off x="6357889" y="4092588"/>
              <a:ext cx="2094133" cy="2765412"/>
            </a:xfrm>
            <a:prstGeom prst="bentArrow">
              <a:avLst>
                <a:gd name="adj1" fmla="val 8615"/>
                <a:gd name="adj2" fmla="val 10084"/>
                <a:gd name="adj3" fmla="val 25000"/>
                <a:gd name="adj4" fmla="val 25232"/>
              </a:avLst>
            </a:prstGeom>
            <a:solidFill>
              <a:srgbClr val="5D575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圆角右箭头 61"/>
            <p:cNvSpPr/>
            <p:nvPr/>
          </p:nvSpPr>
          <p:spPr>
            <a:xfrm flipH="1">
              <a:off x="4061956" y="4092588"/>
              <a:ext cx="2061468" cy="2765412"/>
            </a:xfrm>
            <a:prstGeom prst="bentArrow">
              <a:avLst>
                <a:gd name="adj1" fmla="val 8615"/>
                <a:gd name="adj2" fmla="val 10084"/>
                <a:gd name="adj3" fmla="val 25000"/>
                <a:gd name="adj4" fmla="val 25232"/>
              </a:avLst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3" name="圆角右箭头 62"/>
          <p:cNvSpPr/>
          <p:nvPr/>
        </p:nvSpPr>
        <p:spPr>
          <a:xfrm flipH="1">
            <a:off x="4867003" y="1800139"/>
            <a:ext cx="1512011" cy="3348025"/>
          </a:xfrm>
          <a:prstGeom prst="bentArrow">
            <a:avLst>
              <a:gd name="adj1" fmla="val 8308"/>
              <a:gd name="adj2" fmla="val 10084"/>
              <a:gd name="adj3" fmla="val 25000"/>
              <a:gd name="adj4" fmla="val 25232"/>
            </a:avLst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590800" y="3738245"/>
            <a:ext cx="1906905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2、项目结项材料主要用于体现项目的产出及效果。可以对照项目申请书中的项目目标及项目指标考虑整合哪些内容。 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339965" y="1844040"/>
            <a:ext cx="1760855" cy="1437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、结项材料中包括该项目的财务资料。根据《项目经费申报财务管理规则》，项目的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所有支出必须与申请书的预算对应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，一条项目预算需要上传一张（只能上传一张）图片的发票资料。</a:t>
            </a:r>
          </a:p>
        </p:txBody>
      </p:sp>
      <p:sp>
        <p:nvSpPr>
          <p:cNvPr id="66" name="圆角矩形 65"/>
          <p:cNvSpPr/>
          <p:nvPr/>
        </p:nvSpPr>
        <p:spPr>
          <a:xfrm>
            <a:off x="2675255" y="1553210"/>
            <a:ext cx="828006" cy="252002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未能如期</a:t>
            </a:r>
          </a:p>
        </p:txBody>
      </p:sp>
      <p:sp>
        <p:nvSpPr>
          <p:cNvPr id="67" name="圆角矩形 66"/>
          <p:cNvSpPr/>
          <p:nvPr/>
        </p:nvSpPr>
        <p:spPr>
          <a:xfrm>
            <a:off x="8176126" y="1552922"/>
            <a:ext cx="828006" cy="25200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财务资料</a:t>
            </a:r>
          </a:p>
        </p:txBody>
      </p:sp>
      <p:sp>
        <p:nvSpPr>
          <p:cNvPr id="68" name="圆角矩形 67"/>
          <p:cNvSpPr/>
          <p:nvPr/>
        </p:nvSpPr>
        <p:spPr>
          <a:xfrm>
            <a:off x="2675159" y="3486373"/>
            <a:ext cx="828006" cy="252002"/>
          </a:xfrm>
          <a:prstGeom prst="roundRect">
            <a:avLst/>
          </a:prstGeom>
          <a:solidFill>
            <a:srgbClr val="333F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结项材料</a:t>
            </a:r>
          </a:p>
        </p:txBody>
      </p:sp>
      <p:sp>
        <p:nvSpPr>
          <p:cNvPr id="69" name="圆角矩形 68"/>
          <p:cNvSpPr/>
          <p:nvPr/>
        </p:nvSpPr>
        <p:spPr>
          <a:xfrm>
            <a:off x="8176164" y="3464148"/>
            <a:ext cx="828006" cy="25200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按照流程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390" y="925830"/>
            <a:ext cx="6649085" cy="28797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67610" y="4073525"/>
            <a:ext cx="6680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亲爱的陶学子们，请认真学习以上材料内容，规范项目管理流程，做好相关工作。有疑惑请及时询问指导老师或者基金会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老师。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51325" y="1294130"/>
            <a:ext cx="42208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一、为什么要结项？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二、结项的流程</a:t>
            </a:r>
            <a:endParaRPr lang="en-US" altLang="zh-CN" sz="2800" b="1" dirty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三、结项的注意事项</a:t>
            </a:r>
            <a:endParaRPr lang="en-US" altLang="zh-CN" sz="2800" b="1" dirty="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59835" y="686308"/>
            <a:ext cx="453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从这几个方面介绍：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2" name="图片 1" descr="注意事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70" y="3250565"/>
            <a:ext cx="612005" cy="612005"/>
          </a:xfrm>
          <a:prstGeom prst="rect">
            <a:avLst/>
          </a:prstGeom>
        </p:spPr>
      </p:pic>
      <p:pic>
        <p:nvPicPr>
          <p:cNvPr id="3" name="图片 2" descr="wh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370" y="1631950"/>
            <a:ext cx="612005" cy="612005"/>
          </a:xfrm>
          <a:prstGeom prst="rect">
            <a:avLst/>
          </a:prstGeom>
        </p:spPr>
      </p:pic>
      <p:pic>
        <p:nvPicPr>
          <p:cNvPr id="4" name="图片 3" descr="流程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565" y="2477135"/>
            <a:ext cx="540004" cy="540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单角的矩形 4"/>
          <p:cNvSpPr/>
          <p:nvPr/>
        </p:nvSpPr>
        <p:spPr>
          <a:xfrm>
            <a:off x="2895600" y="1787525"/>
            <a:ext cx="5394325" cy="1568450"/>
          </a:xfrm>
          <a:prstGeom prst="snip1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5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>
                <a:latin typeface="+mj-ea"/>
                <a:sym typeface="+mn-ea"/>
              </a:rPr>
              <a:t>一、为什么要结项？</a:t>
            </a:r>
            <a:endParaRPr lang="zh-CN" altLang="en-US" sz="3200" b="1" dirty="0">
              <a:latin typeface="+mj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016250" y="1787525"/>
            <a:ext cx="5142865" cy="1568450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项目具有明确的起点和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终点</a:t>
            </a: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。结项就是对项目的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收尾与完结</a:t>
            </a: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。审核项目是否达到了项目的预期效果，达到了即为成功的项目，未达到、未完全达到即为不成功、不完全成功的项目。</a:t>
            </a:r>
            <a:endParaRPr lang="en-US" altLang="zh-CN" sz="1600" b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>
                <a:latin typeface="+mj-ea"/>
              </a:rPr>
              <a:t>二、</a:t>
            </a:r>
            <a:r>
              <a:rPr lang="zh-CN" altLang="en-US" sz="3200" b="1" dirty="0" smtClean="0">
                <a:latin typeface="+mj-ea"/>
                <a:sym typeface="+mn-ea"/>
              </a:rPr>
              <a:t>结项的流程</a:t>
            </a:r>
            <a:endParaRPr lang="zh-CN" altLang="en-US" sz="3200" b="1" dirty="0">
              <a:latin typeface="+mj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06" name="环形箭头 105"/>
          <p:cNvSpPr/>
          <p:nvPr/>
        </p:nvSpPr>
        <p:spPr>
          <a:xfrm rot="13812886" flipH="1">
            <a:off x="6812007" y="2297460"/>
            <a:ext cx="1030180" cy="1030180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bg1">
              <a:lumMod val="50000"/>
              <a:alpha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7" name="椭圆 106"/>
          <p:cNvSpPr/>
          <p:nvPr/>
        </p:nvSpPr>
        <p:spPr>
          <a:xfrm>
            <a:off x="7125774" y="2495776"/>
            <a:ext cx="1181099" cy="1212726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环形箭头 48"/>
          <p:cNvSpPr/>
          <p:nvPr/>
        </p:nvSpPr>
        <p:spPr>
          <a:xfrm rot="10262993" flipH="1">
            <a:off x="7219463" y="2662666"/>
            <a:ext cx="1149626" cy="1052900"/>
          </a:xfrm>
          <a:custGeom>
            <a:avLst/>
            <a:gdLst>
              <a:gd name="connsiteX0" fmla="*/ 173740 w 1577562"/>
              <a:gd name="connsiteY0" fmla="*/ 386009 h 1612508"/>
              <a:gd name="connsiteX1" fmla="*/ 880836 w 1577562"/>
              <a:gd name="connsiteY1" fmla="*/ 55195 h 1612508"/>
              <a:gd name="connsiteX2" fmla="*/ 1483942 w 1577562"/>
              <a:gd name="connsiteY2" fmla="*/ 548160 h 1612508"/>
              <a:gd name="connsiteX3" fmla="*/ 1341673 w 1577562"/>
              <a:gd name="connsiteY3" fmla="*/ 1308909 h 1612508"/>
              <a:gd name="connsiteX4" fmla="*/ 1373267 w 1577562"/>
              <a:gd name="connsiteY4" fmla="*/ 1346168 h 1612508"/>
              <a:gd name="connsiteX5" fmla="*/ 1249588 w 1577562"/>
              <a:gd name="connsiteY5" fmla="*/ 1349696 h 1612508"/>
              <a:gd name="connsiteX6" fmla="*/ 1261670 w 1577562"/>
              <a:gd name="connsiteY6" fmla="*/ 1214559 h 1612508"/>
              <a:gd name="connsiteX7" fmla="*/ 1293230 w 1577562"/>
              <a:gd name="connsiteY7" fmla="*/ 1251779 h 1612508"/>
              <a:gd name="connsiteX8" fmla="*/ 1412461 w 1577562"/>
              <a:gd name="connsiteY8" fmla="*/ 567866 h 1612508"/>
              <a:gd name="connsiteX9" fmla="*/ 868591 w 1577562"/>
              <a:gd name="connsiteY9" fmla="*/ 128176 h 1612508"/>
              <a:gd name="connsiteX10" fmla="*/ 234801 w 1577562"/>
              <a:gd name="connsiteY10" fmla="*/ 427732 h 1612508"/>
              <a:gd name="connsiteX11" fmla="*/ 173740 w 1577562"/>
              <a:gd name="connsiteY11" fmla="*/ 386009 h 1612508"/>
              <a:gd name="connsiteX0-1" fmla="*/ 0 w 1419552"/>
              <a:gd name="connsiteY0-2" fmla="*/ 311315 h 1300117"/>
              <a:gd name="connsiteX1-3" fmla="*/ 772120 w 1419552"/>
              <a:gd name="connsiteY1-4" fmla="*/ 5616 h 1300117"/>
              <a:gd name="connsiteX2-5" fmla="*/ 1375226 w 1419552"/>
              <a:gd name="connsiteY2-6" fmla="*/ 498581 h 1300117"/>
              <a:gd name="connsiteX3-7" fmla="*/ 1232957 w 1419552"/>
              <a:gd name="connsiteY3-8" fmla="*/ 1259330 h 1300117"/>
              <a:gd name="connsiteX4-9" fmla="*/ 1264551 w 1419552"/>
              <a:gd name="connsiteY4-10" fmla="*/ 1296589 h 1300117"/>
              <a:gd name="connsiteX5-11" fmla="*/ 1140872 w 1419552"/>
              <a:gd name="connsiteY5-12" fmla="*/ 1300117 h 1300117"/>
              <a:gd name="connsiteX6-13" fmla="*/ 1152954 w 1419552"/>
              <a:gd name="connsiteY6-14" fmla="*/ 1164980 h 1300117"/>
              <a:gd name="connsiteX7-15" fmla="*/ 1184514 w 1419552"/>
              <a:gd name="connsiteY7-16" fmla="*/ 1202200 h 1300117"/>
              <a:gd name="connsiteX8-17" fmla="*/ 1303745 w 1419552"/>
              <a:gd name="connsiteY8-18" fmla="*/ 518287 h 1300117"/>
              <a:gd name="connsiteX9-19" fmla="*/ 759875 w 1419552"/>
              <a:gd name="connsiteY9-20" fmla="*/ 78597 h 1300117"/>
              <a:gd name="connsiteX10-21" fmla="*/ 126085 w 1419552"/>
              <a:gd name="connsiteY10-22" fmla="*/ 378153 h 1300117"/>
              <a:gd name="connsiteX11-23" fmla="*/ 0 w 1419552"/>
              <a:gd name="connsiteY11-24" fmla="*/ 311315 h 1300117"/>
              <a:gd name="connsiteX0-25" fmla="*/ 0 w 1419552"/>
              <a:gd name="connsiteY0-26" fmla="*/ 311315 h 1300117"/>
              <a:gd name="connsiteX1-27" fmla="*/ 772120 w 1419552"/>
              <a:gd name="connsiteY1-28" fmla="*/ 5616 h 1300117"/>
              <a:gd name="connsiteX2-29" fmla="*/ 1375226 w 1419552"/>
              <a:gd name="connsiteY2-30" fmla="*/ 498581 h 1300117"/>
              <a:gd name="connsiteX3-31" fmla="*/ 1232957 w 1419552"/>
              <a:gd name="connsiteY3-32" fmla="*/ 1259330 h 1300117"/>
              <a:gd name="connsiteX4-33" fmla="*/ 1264551 w 1419552"/>
              <a:gd name="connsiteY4-34" fmla="*/ 1296589 h 1300117"/>
              <a:gd name="connsiteX5-35" fmla="*/ 1140872 w 1419552"/>
              <a:gd name="connsiteY5-36" fmla="*/ 1300117 h 1300117"/>
              <a:gd name="connsiteX6-37" fmla="*/ 1152954 w 1419552"/>
              <a:gd name="connsiteY6-38" fmla="*/ 1164980 h 1300117"/>
              <a:gd name="connsiteX7-39" fmla="*/ 1184514 w 1419552"/>
              <a:gd name="connsiteY7-40" fmla="*/ 1202200 h 1300117"/>
              <a:gd name="connsiteX8-41" fmla="*/ 1303745 w 1419552"/>
              <a:gd name="connsiteY8-42" fmla="*/ 518287 h 1300117"/>
              <a:gd name="connsiteX9-43" fmla="*/ 759875 w 1419552"/>
              <a:gd name="connsiteY9-44" fmla="*/ 78597 h 1300117"/>
              <a:gd name="connsiteX10-45" fmla="*/ 61727 w 1419552"/>
              <a:gd name="connsiteY10-46" fmla="*/ 336863 h 1300117"/>
              <a:gd name="connsiteX11-47" fmla="*/ 0 w 1419552"/>
              <a:gd name="connsiteY11-48" fmla="*/ 311315 h 1300117"/>
              <a:gd name="connsiteX0-49" fmla="*/ 0 w 1419552"/>
              <a:gd name="connsiteY0-50" fmla="*/ 311315 h 1300117"/>
              <a:gd name="connsiteX1-51" fmla="*/ 772120 w 1419552"/>
              <a:gd name="connsiteY1-52" fmla="*/ 5616 h 1300117"/>
              <a:gd name="connsiteX2-53" fmla="*/ 1375226 w 1419552"/>
              <a:gd name="connsiteY2-54" fmla="*/ 498581 h 1300117"/>
              <a:gd name="connsiteX3-55" fmla="*/ 1232957 w 1419552"/>
              <a:gd name="connsiteY3-56" fmla="*/ 1259330 h 1300117"/>
              <a:gd name="connsiteX4-57" fmla="*/ 1264551 w 1419552"/>
              <a:gd name="connsiteY4-58" fmla="*/ 1296589 h 1300117"/>
              <a:gd name="connsiteX5-59" fmla="*/ 1140872 w 1419552"/>
              <a:gd name="connsiteY5-60" fmla="*/ 1300117 h 1300117"/>
              <a:gd name="connsiteX6-61" fmla="*/ 1152954 w 1419552"/>
              <a:gd name="connsiteY6-62" fmla="*/ 1164980 h 1300117"/>
              <a:gd name="connsiteX7-63" fmla="*/ 1184514 w 1419552"/>
              <a:gd name="connsiteY7-64" fmla="*/ 1202200 h 1300117"/>
              <a:gd name="connsiteX8-65" fmla="*/ 1303745 w 1419552"/>
              <a:gd name="connsiteY8-66" fmla="*/ 518287 h 1300117"/>
              <a:gd name="connsiteX9-67" fmla="*/ 759875 w 1419552"/>
              <a:gd name="connsiteY9-68" fmla="*/ 78597 h 1300117"/>
              <a:gd name="connsiteX10-69" fmla="*/ 63209 w 1419552"/>
              <a:gd name="connsiteY10-70" fmla="*/ 346272 h 1300117"/>
              <a:gd name="connsiteX11-71" fmla="*/ 0 w 1419552"/>
              <a:gd name="connsiteY11-72" fmla="*/ 311315 h 13001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419552" h="1300117">
                <a:moveTo>
                  <a:pt x="0" y="311315"/>
                </a:moveTo>
                <a:cubicBezTo>
                  <a:pt x="155484" y="72879"/>
                  <a:pt x="542916" y="-25595"/>
                  <a:pt x="772120" y="5616"/>
                </a:cubicBezTo>
                <a:cubicBezTo>
                  <a:pt x="1001324" y="36827"/>
                  <a:pt x="1280551" y="231385"/>
                  <a:pt x="1375226" y="498581"/>
                </a:cubicBezTo>
                <a:cubicBezTo>
                  <a:pt x="1467740" y="759678"/>
                  <a:pt x="1413135" y="1051668"/>
                  <a:pt x="1232957" y="1259330"/>
                </a:cubicBezTo>
                <a:lnTo>
                  <a:pt x="1264551" y="1296589"/>
                </a:lnTo>
                <a:lnTo>
                  <a:pt x="1140872" y="1300117"/>
                </a:lnTo>
                <a:lnTo>
                  <a:pt x="1152954" y="1164980"/>
                </a:lnTo>
                <a:lnTo>
                  <a:pt x="1184514" y="1202200"/>
                </a:lnTo>
                <a:cubicBezTo>
                  <a:pt x="1342711" y="1013551"/>
                  <a:pt x="1388392" y="751525"/>
                  <a:pt x="1303745" y="518287"/>
                </a:cubicBezTo>
                <a:cubicBezTo>
                  <a:pt x="1216855" y="278868"/>
                  <a:pt x="1007028" y="109234"/>
                  <a:pt x="759875" y="78597"/>
                </a:cubicBezTo>
                <a:cubicBezTo>
                  <a:pt x="510452" y="47678"/>
                  <a:pt x="202444" y="131657"/>
                  <a:pt x="63209" y="346272"/>
                </a:cubicBezTo>
                <a:cubicBezTo>
                  <a:pt x="42855" y="332364"/>
                  <a:pt x="20354" y="325223"/>
                  <a:pt x="0" y="3113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0" name="TextBox 109"/>
          <p:cNvSpPr txBox="1"/>
          <p:nvPr/>
        </p:nvSpPr>
        <p:spPr>
          <a:xfrm flipH="1">
            <a:off x="6375485" y="271299"/>
            <a:ext cx="3078087" cy="521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0" dirty="0" smtClean="0">
                <a:solidFill>
                  <a:schemeClr val="bg2">
                    <a:lumMod val="9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Jokerman" panose="04090605060D06020702" pitchFamily="82" charset="0"/>
              </a:rPr>
              <a:t>3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7463376" y="2797587"/>
            <a:ext cx="783644" cy="783642"/>
            <a:chOff x="6469252" y="4334777"/>
            <a:chExt cx="889124" cy="889122"/>
          </a:xfrm>
          <a:solidFill>
            <a:schemeClr val="bg2">
              <a:lumMod val="50000"/>
            </a:schemeClr>
          </a:solidFill>
        </p:grpSpPr>
        <p:sp>
          <p:nvSpPr>
            <p:cNvPr id="112" name="任意多边形 111"/>
            <p:cNvSpPr/>
            <p:nvPr/>
          </p:nvSpPr>
          <p:spPr>
            <a:xfrm rot="20828662">
              <a:off x="6469252" y="4334777"/>
              <a:ext cx="889124" cy="889122"/>
            </a:xfrm>
            <a:custGeom>
              <a:avLst/>
              <a:gdLst>
                <a:gd name="connsiteX0" fmla="*/ 1586555 w 2235200"/>
                <a:gd name="connsiteY0" fmla="*/ 356377 h 2235200"/>
                <a:gd name="connsiteX1" fmla="*/ 1760418 w 2235200"/>
                <a:gd name="connsiteY1" fmla="*/ 210481 h 2235200"/>
                <a:gd name="connsiteX2" fmla="*/ 1899314 w 2235200"/>
                <a:gd name="connsiteY2" fmla="*/ 327029 h 2235200"/>
                <a:gd name="connsiteX3" fmla="*/ 1785825 w 2235200"/>
                <a:gd name="connsiteY3" fmla="*/ 523585 h 2235200"/>
                <a:gd name="connsiteX4" fmla="*/ 1966144 w 2235200"/>
                <a:gd name="connsiteY4" fmla="*/ 835907 h 2235200"/>
                <a:gd name="connsiteX5" fmla="*/ 2193112 w 2235200"/>
                <a:gd name="connsiteY5" fmla="*/ 835901 h 2235200"/>
                <a:gd name="connsiteX6" fmla="*/ 2224597 w 2235200"/>
                <a:gd name="connsiteY6" fmla="*/ 1014463 h 2235200"/>
                <a:gd name="connsiteX7" fmla="*/ 2011316 w 2235200"/>
                <a:gd name="connsiteY7" fmla="*/ 1092085 h 2235200"/>
                <a:gd name="connsiteX8" fmla="*/ 1948692 w 2235200"/>
                <a:gd name="connsiteY8" fmla="*/ 1447245 h 2235200"/>
                <a:gd name="connsiteX9" fmla="*/ 2122562 w 2235200"/>
                <a:gd name="connsiteY9" fmla="*/ 1593132 h 2235200"/>
                <a:gd name="connsiteX10" fmla="*/ 2031904 w 2235200"/>
                <a:gd name="connsiteY10" fmla="*/ 1750157 h 2235200"/>
                <a:gd name="connsiteX11" fmla="*/ 1818627 w 2235200"/>
                <a:gd name="connsiteY11" fmla="*/ 1672524 h 2235200"/>
                <a:gd name="connsiteX12" fmla="*/ 1542362 w 2235200"/>
                <a:gd name="connsiteY12" fmla="*/ 1904338 h 2235200"/>
                <a:gd name="connsiteX13" fmla="*/ 1581780 w 2235200"/>
                <a:gd name="connsiteY13" fmla="*/ 2127856 h 2235200"/>
                <a:gd name="connsiteX14" fmla="*/ 1411398 w 2235200"/>
                <a:gd name="connsiteY14" fmla="*/ 2189870 h 2235200"/>
                <a:gd name="connsiteX15" fmla="*/ 1297919 w 2235200"/>
                <a:gd name="connsiteY15" fmla="*/ 1993308 h 2235200"/>
                <a:gd name="connsiteX16" fmla="*/ 937280 w 2235200"/>
                <a:gd name="connsiteY16" fmla="*/ 1993308 h 2235200"/>
                <a:gd name="connsiteX17" fmla="*/ 823802 w 2235200"/>
                <a:gd name="connsiteY17" fmla="*/ 2189870 h 2235200"/>
                <a:gd name="connsiteX18" fmla="*/ 653420 w 2235200"/>
                <a:gd name="connsiteY18" fmla="*/ 2127856 h 2235200"/>
                <a:gd name="connsiteX19" fmla="*/ 692839 w 2235200"/>
                <a:gd name="connsiteY19" fmla="*/ 1904338 h 2235200"/>
                <a:gd name="connsiteX20" fmla="*/ 416574 w 2235200"/>
                <a:gd name="connsiteY20" fmla="*/ 1672524 h 2235200"/>
                <a:gd name="connsiteX21" fmla="*/ 203296 w 2235200"/>
                <a:gd name="connsiteY21" fmla="*/ 1750157 h 2235200"/>
                <a:gd name="connsiteX22" fmla="*/ 112638 w 2235200"/>
                <a:gd name="connsiteY22" fmla="*/ 1593132 h 2235200"/>
                <a:gd name="connsiteX23" fmla="*/ 286508 w 2235200"/>
                <a:gd name="connsiteY23" fmla="*/ 1447245 h 2235200"/>
                <a:gd name="connsiteX24" fmla="*/ 223884 w 2235200"/>
                <a:gd name="connsiteY24" fmla="*/ 1092085 h 2235200"/>
                <a:gd name="connsiteX25" fmla="*/ 10603 w 2235200"/>
                <a:gd name="connsiteY25" fmla="*/ 1014463 h 2235200"/>
                <a:gd name="connsiteX26" fmla="*/ 42088 w 2235200"/>
                <a:gd name="connsiteY26" fmla="*/ 835901 h 2235200"/>
                <a:gd name="connsiteX27" fmla="*/ 269055 w 2235200"/>
                <a:gd name="connsiteY27" fmla="*/ 835907 h 2235200"/>
                <a:gd name="connsiteX28" fmla="*/ 449374 w 2235200"/>
                <a:gd name="connsiteY28" fmla="*/ 523585 h 2235200"/>
                <a:gd name="connsiteX29" fmla="*/ 335886 w 2235200"/>
                <a:gd name="connsiteY29" fmla="*/ 327029 h 2235200"/>
                <a:gd name="connsiteX30" fmla="*/ 474782 w 2235200"/>
                <a:gd name="connsiteY30" fmla="*/ 210481 h 2235200"/>
                <a:gd name="connsiteX31" fmla="*/ 648645 w 2235200"/>
                <a:gd name="connsiteY31" fmla="*/ 356377 h 2235200"/>
                <a:gd name="connsiteX32" fmla="*/ 987535 w 2235200"/>
                <a:gd name="connsiteY32" fmla="*/ 233031 h 2235200"/>
                <a:gd name="connsiteX33" fmla="*/ 1026942 w 2235200"/>
                <a:gd name="connsiteY33" fmla="*/ 9511 h 2235200"/>
                <a:gd name="connsiteX34" fmla="*/ 1208258 w 2235200"/>
                <a:gd name="connsiteY34" fmla="*/ 9511 h 2235200"/>
                <a:gd name="connsiteX35" fmla="*/ 1247665 w 2235200"/>
                <a:gd name="connsiteY35" fmla="*/ 233031 h 2235200"/>
                <a:gd name="connsiteX36" fmla="*/ 1586555 w 2235200"/>
                <a:gd name="connsiteY36" fmla="*/ 356377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48403" tIns="48403" rIns="48403" bIns="48403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endParaRPr lang="zh-CN" altLang="en-US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6469252" y="4334777"/>
              <a:ext cx="889124" cy="889122"/>
              <a:chOff x="6469252" y="4334777"/>
              <a:chExt cx="889124" cy="889122"/>
            </a:xfrm>
            <a:grpFill/>
          </p:grpSpPr>
          <p:sp>
            <p:nvSpPr>
              <p:cNvPr id="218" name="任意多边形 217"/>
              <p:cNvSpPr/>
              <p:nvPr/>
            </p:nvSpPr>
            <p:spPr>
              <a:xfrm rot="20828662">
                <a:off x="6469252" y="4334777"/>
                <a:ext cx="889124" cy="889122"/>
              </a:xfrm>
              <a:custGeom>
                <a:avLst/>
                <a:gdLst>
                  <a:gd name="connsiteX0" fmla="*/ 1586555 w 2235200"/>
                  <a:gd name="connsiteY0" fmla="*/ 356377 h 2235200"/>
                  <a:gd name="connsiteX1" fmla="*/ 1760418 w 2235200"/>
                  <a:gd name="connsiteY1" fmla="*/ 210481 h 2235200"/>
                  <a:gd name="connsiteX2" fmla="*/ 1899314 w 2235200"/>
                  <a:gd name="connsiteY2" fmla="*/ 327029 h 2235200"/>
                  <a:gd name="connsiteX3" fmla="*/ 1785825 w 2235200"/>
                  <a:gd name="connsiteY3" fmla="*/ 523585 h 2235200"/>
                  <a:gd name="connsiteX4" fmla="*/ 1966144 w 2235200"/>
                  <a:gd name="connsiteY4" fmla="*/ 835907 h 2235200"/>
                  <a:gd name="connsiteX5" fmla="*/ 2193112 w 2235200"/>
                  <a:gd name="connsiteY5" fmla="*/ 835901 h 2235200"/>
                  <a:gd name="connsiteX6" fmla="*/ 2224597 w 2235200"/>
                  <a:gd name="connsiteY6" fmla="*/ 1014463 h 2235200"/>
                  <a:gd name="connsiteX7" fmla="*/ 2011316 w 2235200"/>
                  <a:gd name="connsiteY7" fmla="*/ 1092085 h 2235200"/>
                  <a:gd name="connsiteX8" fmla="*/ 1948692 w 2235200"/>
                  <a:gd name="connsiteY8" fmla="*/ 1447245 h 2235200"/>
                  <a:gd name="connsiteX9" fmla="*/ 2122562 w 2235200"/>
                  <a:gd name="connsiteY9" fmla="*/ 1593132 h 2235200"/>
                  <a:gd name="connsiteX10" fmla="*/ 2031904 w 2235200"/>
                  <a:gd name="connsiteY10" fmla="*/ 1750157 h 2235200"/>
                  <a:gd name="connsiteX11" fmla="*/ 1818627 w 2235200"/>
                  <a:gd name="connsiteY11" fmla="*/ 1672524 h 2235200"/>
                  <a:gd name="connsiteX12" fmla="*/ 1542362 w 2235200"/>
                  <a:gd name="connsiteY12" fmla="*/ 1904338 h 2235200"/>
                  <a:gd name="connsiteX13" fmla="*/ 1581780 w 2235200"/>
                  <a:gd name="connsiteY13" fmla="*/ 2127856 h 2235200"/>
                  <a:gd name="connsiteX14" fmla="*/ 1411398 w 2235200"/>
                  <a:gd name="connsiteY14" fmla="*/ 2189870 h 2235200"/>
                  <a:gd name="connsiteX15" fmla="*/ 1297919 w 2235200"/>
                  <a:gd name="connsiteY15" fmla="*/ 1993308 h 2235200"/>
                  <a:gd name="connsiteX16" fmla="*/ 937280 w 2235200"/>
                  <a:gd name="connsiteY16" fmla="*/ 1993308 h 2235200"/>
                  <a:gd name="connsiteX17" fmla="*/ 823802 w 2235200"/>
                  <a:gd name="connsiteY17" fmla="*/ 2189870 h 2235200"/>
                  <a:gd name="connsiteX18" fmla="*/ 653420 w 2235200"/>
                  <a:gd name="connsiteY18" fmla="*/ 2127856 h 2235200"/>
                  <a:gd name="connsiteX19" fmla="*/ 692839 w 2235200"/>
                  <a:gd name="connsiteY19" fmla="*/ 1904338 h 2235200"/>
                  <a:gd name="connsiteX20" fmla="*/ 416574 w 2235200"/>
                  <a:gd name="connsiteY20" fmla="*/ 1672524 h 2235200"/>
                  <a:gd name="connsiteX21" fmla="*/ 203296 w 2235200"/>
                  <a:gd name="connsiteY21" fmla="*/ 1750157 h 2235200"/>
                  <a:gd name="connsiteX22" fmla="*/ 112638 w 2235200"/>
                  <a:gd name="connsiteY22" fmla="*/ 1593132 h 2235200"/>
                  <a:gd name="connsiteX23" fmla="*/ 286508 w 2235200"/>
                  <a:gd name="connsiteY23" fmla="*/ 1447245 h 2235200"/>
                  <a:gd name="connsiteX24" fmla="*/ 223884 w 2235200"/>
                  <a:gd name="connsiteY24" fmla="*/ 1092085 h 2235200"/>
                  <a:gd name="connsiteX25" fmla="*/ 10603 w 2235200"/>
                  <a:gd name="connsiteY25" fmla="*/ 1014463 h 2235200"/>
                  <a:gd name="connsiteX26" fmla="*/ 42088 w 2235200"/>
                  <a:gd name="connsiteY26" fmla="*/ 835901 h 2235200"/>
                  <a:gd name="connsiteX27" fmla="*/ 269055 w 2235200"/>
                  <a:gd name="connsiteY27" fmla="*/ 835907 h 2235200"/>
                  <a:gd name="connsiteX28" fmla="*/ 449374 w 2235200"/>
                  <a:gd name="connsiteY28" fmla="*/ 523585 h 2235200"/>
                  <a:gd name="connsiteX29" fmla="*/ 335886 w 2235200"/>
                  <a:gd name="connsiteY29" fmla="*/ 327029 h 2235200"/>
                  <a:gd name="connsiteX30" fmla="*/ 474782 w 2235200"/>
                  <a:gd name="connsiteY30" fmla="*/ 210481 h 2235200"/>
                  <a:gd name="connsiteX31" fmla="*/ 648645 w 2235200"/>
                  <a:gd name="connsiteY31" fmla="*/ 356377 h 2235200"/>
                  <a:gd name="connsiteX32" fmla="*/ 987535 w 2235200"/>
                  <a:gd name="connsiteY32" fmla="*/ 233031 h 2235200"/>
                  <a:gd name="connsiteX33" fmla="*/ 1026942 w 2235200"/>
                  <a:gd name="connsiteY33" fmla="*/ 9511 h 2235200"/>
                  <a:gd name="connsiteX34" fmla="*/ 1208258 w 2235200"/>
                  <a:gd name="connsiteY34" fmla="*/ 9511 h 2235200"/>
                  <a:gd name="connsiteX35" fmla="*/ 1247665 w 2235200"/>
                  <a:gd name="connsiteY35" fmla="*/ 233031 h 2235200"/>
                  <a:gd name="connsiteX36" fmla="*/ 1586555 w 2235200"/>
                  <a:gd name="connsiteY36" fmla="*/ 356377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35200" h="2235200">
                    <a:moveTo>
                      <a:pt x="1586555" y="356377"/>
                    </a:moveTo>
                    <a:lnTo>
                      <a:pt x="1760418" y="210481"/>
                    </a:lnTo>
                    <a:lnTo>
                      <a:pt x="1899314" y="327029"/>
                    </a:lnTo>
                    <a:lnTo>
                      <a:pt x="1785825" y="523585"/>
                    </a:lnTo>
                    <a:cubicBezTo>
                      <a:pt x="1866522" y="614364"/>
                      <a:pt x="1927876" y="720632"/>
                      <a:pt x="1966144" y="835907"/>
                    </a:cubicBezTo>
                    <a:lnTo>
                      <a:pt x="2193112" y="835901"/>
                    </a:lnTo>
                    <a:lnTo>
                      <a:pt x="2224597" y="1014463"/>
                    </a:lnTo>
                    <a:lnTo>
                      <a:pt x="2011316" y="1092085"/>
                    </a:lnTo>
                    <a:cubicBezTo>
                      <a:pt x="2014782" y="1213496"/>
                      <a:pt x="1993474" y="1334341"/>
                      <a:pt x="1948692" y="1447245"/>
                    </a:cubicBezTo>
                    <a:lnTo>
                      <a:pt x="2122562" y="1593132"/>
                    </a:lnTo>
                    <a:lnTo>
                      <a:pt x="2031904" y="1750157"/>
                    </a:lnTo>
                    <a:lnTo>
                      <a:pt x="1818627" y="1672524"/>
                    </a:lnTo>
                    <a:cubicBezTo>
                      <a:pt x="1743241" y="1767759"/>
                      <a:pt x="1649240" y="1846634"/>
                      <a:pt x="1542362" y="1904338"/>
                    </a:cubicBezTo>
                    <a:lnTo>
                      <a:pt x="1581780" y="2127856"/>
                    </a:lnTo>
                    <a:lnTo>
                      <a:pt x="1411398" y="2189870"/>
                    </a:lnTo>
                    <a:lnTo>
                      <a:pt x="1297919" y="1993308"/>
                    </a:lnTo>
                    <a:cubicBezTo>
                      <a:pt x="1178954" y="2017804"/>
                      <a:pt x="1056245" y="2017804"/>
                      <a:pt x="937280" y="1993308"/>
                    </a:cubicBezTo>
                    <a:lnTo>
                      <a:pt x="823802" y="2189870"/>
                    </a:lnTo>
                    <a:lnTo>
                      <a:pt x="653420" y="2127856"/>
                    </a:lnTo>
                    <a:lnTo>
                      <a:pt x="692839" y="1904338"/>
                    </a:lnTo>
                    <a:cubicBezTo>
                      <a:pt x="585961" y="1846634"/>
                      <a:pt x="491960" y="1767758"/>
                      <a:pt x="416574" y="1672524"/>
                    </a:cubicBezTo>
                    <a:lnTo>
                      <a:pt x="203296" y="1750157"/>
                    </a:lnTo>
                    <a:lnTo>
                      <a:pt x="112638" y="1593132"/>
                    </a:lnTo>
                    <a:lnTo>
                      <a:pt x="286508" y="1447245"/>
                    </a:lnTo>
                    <a:cubicBezTo>
                      <a:pt x="241726" y="1334341"/>
                      <a:pt x="220417" y="1213496"/>
                      <a:pt x="223884" y="1092085"/>
                    </a:cubicBezTo>
                    <a:lnTo>
                      <a:pt x="10603" y="1014463"/>
                    </a:lnTo>
                    <a:lnTo>
                      <a:pt x="42088" y="835901"/>
                    </a:lnTo>
                    <a:lnTo>
                      <a:pt x="269055" y="835907"/>
                    </a:lnTo>
                    <a:cubicBezTo>
                      <a:pt x="307323" y="720632"/>
                      <a:pt x="368677" y="614363"/>
                      <a:pt x="449374" y="523585"/>
                    </a:cubicBezTo>
                    <a:lnTo>
                      <a:pt x="335886" y="327029"/>
                    </a:lnTo>
                    <a:lnTo>
                      <a:pt x="474782" y="210481"/>
                    </a:lnTo>
                    <a:lnTo>
                      <a:pt x="648645" y="356377"/>
                    </a:lnTo>
                    <a:cubicBezTo>
                      <a:pt x="752057" y="292669"/>
                      <a:pt x="867366" y="250701"/>
                      <a:pt x="987535" y="233031"/>
                    </a:cubicBezTo>
                    <a:lnTo>
                      <a:pt x="1026942" y="9511"/>
                    </a:lnTo>
                    <a:lnTo>
                      <a:pt x="1208258" y="9511"/>
                    </a:lnTo>
                    <a:lnTo>
                      <a:pt x="1247665" y="233031"/>
                    </a:lnTo>
                    <a:cubicBezTo>
                      <a:pt x="1367834" y="250700"/>
                      <a:pt x="1483142" y="292669"/>
                      <a:pt x="1586555" y="3563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219" name="组合 218"/>
              <p:cNvGrpSpPr/>
              <p:nvPr/>
            </p:nvGrpSpPr>
            <p:grpSpPr>
              <a:xfrm>
                <a:off x="6836265" y="4453383"/>
                <a:ext cx="518720" cy="234418"/>
                <a:chOff x="6697947" y="3939771"/>
                <a:chExt cx="220615" cy="99699"/>
              </a:xfrm>
              <a:grpFill/>
            </p:grpSpPr>
            <p:sp>
              <p:nvSpPr>
                <p:cNvPr id="221" name="2"/>
                <p:cNvSpPr/>
                <p:nvPr/>
              </p:nvSpPr>
              <p:spPr bwMode="auto">
                <a:xfrm rot="18895432" flipH="1">
                  <a:off x="6782060" y="3895460"/>
                  <a:ext cx="52390" cy="220615"/>
                </a:xfrm>
                <a:custGeom>
                  <a:avLst/>
                  <a:gdLst>
                    <a:gd name="connsiteX0" fmla="*/ 511351 w 511351"/>
                    <a:gd name="connsiteY0" fmla="*/ 1322890 h 1322890"/>
                    <a:gd name="connsiteX1" fmla="*/ 0 w 511351"/>
                    <a:gd name="connsiteY1" fmla="*/ 661445 h 1322890"/>
                    <a:gd name="connsiteX2" fmla="*/ 511351 w 511351"/>
                    <a:gd name="connsiteY2" fmla="*/ 0 h 1322890"/>
                    <a:gd name="connsiteX3" fmla="*/ 39287 w 511351"/>
                    <a:gd name="connsiteY3" fmla="*/ 661445 h 1322890"/>
                    <a:gd name="connsiteX4" fmla="*/ 511351 w 511351"/>
                    <a:gd name="connsiteY4" fmla="*/ 1322890 h 1322890"/>
                    <a:gd name="connsiteX0-1" fmla="*/ 511394 w 511394"/>
                    <a:gd name="connsiteY0-2" fmla="*/ 1308442 h 1308442"/>
                    <a:gd name="connsiteX1-3" fmla="*/ 43 w 511394"/>
                    <a:gd name="connsiteY1-4" fmla="*/ 646997 h 1308442"/>
                    <a:gd name="connsiteX2-5" fmla="*/ 490263 w 511394"/>
                    <a:gd name="connsiteY2-6" fmla="*/ 0 h 1308442"/>
                    <a:gd name="connsiteX3-7" fmla="*/ 39330 w 511394"/>
                    <a:gd name="connsiteY3-8" fmla="*/ 646997 h 1308442"/>
                    <a:gd name="connsiteX4-9" fmla="*/ 511394 w 511394"/>
                    <a:gd name="connsiteY4-10" fmla="*/ 1308442 h 1308442"/>
                    <a:gd name="connsiteX0-11" fmla="*/ 488863 w 490221"/>
                    <a:gd name="connsiteY0-12" fmla="*/ 1235084 h 1235084"/>
                    <a:gd name="connsiteX1-13" fmla="*/ 1 w 490221"/>
                    <a:gd name="connsiteY1-14" fmla="*/ 646997 h 1235084"/>
                    <a:gd name="connsiteX2-15" fmla="*/ 490221 w 490221"/>
                    <a:gd name="connsiteY2-16" fmla="*/ 0 h 1235084"/>
                    <a:gd name="connsiteX3-17" fmla="*/ 39288 w 490221"/>
                    <a:gd name="connsiteY3-18" fmla="*/ 646997 h 1235084"/>
                    <a:gd name="connsiteX4-19" fmla="*/ 488863 w 490221"/>
                    <a:gd name="connsiteY4-20" fmla="*/ 1235084 h 1235084"/>
                    <a:gd name="connsiteX0-21" fmla="*/ 488966 w 488966"/>
                    <a:gd name="connsiteY0-22" fmla="*/ 1223999 h 1223999"/>
                    <a:gd name="connsiteX1-23" fmla="*/ 104 w 488966"/>
                    <a:gd name="connsiteY1-24" fmla="*/ 635912 h 1223999"/>
                    <a:gd name="connsiteX2-25" fmla="*/ 458409 w 488966"/>
                    <a:gd name="connsiteY2-26" fmla="*/ 0 h 1223999"/>
                    <a:gd name="connsiteX3-27" fmla="*/ 39391 w 488966"/>
                    <a:gd name="connsiteY3-28" fmla="*/ 635912 h 1223999"/>
                    <a:gd name="connsiteX4-29" fmla="*/ 488966 w 488966"/>
                    <a:gd name="connsiteY4-30" fmla="*/ 1223999 h 122399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88966" h="1223999">
                      <a:moveTo>
                        <a:pt x="488966" y="1223999"/>
                      </a:moveTo>
                      <a:cubicBezTo>
                        <a:pt x="206555" y="1223999"/>
                        <a:pt x="5197" y="839912"/>
                        <a:pt x="104" y="635912"/>
                      </a:cubicBezTo>
                      <a:cubicBezTo>
                        <a:pt x="-4989" y="431912"/>
                        <a:pt x="175998" y="0"/>
                        <a:pt x="458409" y="0"/>
                      </a:cubicBezTo>
                      <a:cubicBezTo>
                        <a:pt x="191816" y="27597"/>
                        <a:pt x="34298" y="431912"/>
                        <a:pt x="39391" y="635912"/>
                      </a:cubicBezTo>
                      <a:cubicBezTo>
                        <a:pt x="44484" y="839912"/>
                        <a:pt x="222373" y="1196402"/>
                        <a:pt x="488966" y="12239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1400"/>
                </a:p>
              </p:txBody>
            </p:sp>
            <p:sp>
              <p:nvSpPr>
                <p:cNvPr id="222" name="3"/>
                <p:cNvSpPr/>
                <p:nvPr/>
              </p:nvSpPr>
              <p:spPr bwMode="auto">
                <a:xfrm rot="2843781" flipV="1">
                  <a:off x="6774573" y="3974453"/>
                  <a:ext cx="99699" cy="303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0" name="TextBox 219"/>
              <p:cNvSpPr txBox="1"/>
              <p:nvPr/>
            </p:nvSpPr>
            <p:spPr bwMode="auto">
              <a:xfrm>
                <a:off x="6520437" y="4648533"/>
                <a:ext cx="786756" cy="27810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结项材料</a:t>
                </a:r>
              </a:p>
            </p:txBody>
          </p:sp>
        </p:grpSp>
      </p:grpSp>
      <p:grpSp>
        <p:nvGrpSpPr>
          <p:cNvPr id="223" name="组合 222"/>
          <p:cNvGrpSpPr/>
          <p:nvPr/>
        </p:nvGrpSpPr>
        <p:grpSpPr>
          <a:xfrm>
            <a:off x="7094892" y="2285085"/>
            <a:ext cx="591554" cy="591552"/>
            <a:chOff x="6048566" y="3669946"/>
            <a:chExt cx="752782" cy="752780"/>
          </a:xfrm>
          <a:solidFill>
            <a:schemeClr val="bg2">
              <a:lumMod val="90000"/>
            </a:schemeClr>
          </a:solidFill>
        </p:grpSpPr>
        <p:sp>
          <p:nvSpPr>
            <p:cNvPr id="224" name="任意多边形 223"/>
            <p:cNvSpPr/>
            <p:nvPr/>
          </p:nvSpPr>
          <p:spPr>
            <a:xfrm rot="20828662">
              <a:off x="6048566" y="3669946"/>
              <a:ext cx="752782" cy="752780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5" name="组合 224"/>
            <p:cNvGrpSpPr/>
            <p:nvPr/>
          </p:nvGrpSpPr>
          <p:grpSpPr>
            <a:xfrm>
              <a:off x="6048566" y="3669946"/>
              <a:ext cx="752782" cy="752780"/>
              <a:chOff x="6048566" y="3669946"/>
              <a:chExt cx="752782" cy="752780"/>
            </a:xfrm>
            <a:grpFill/>
          </p:grpSpPr>
          <p:grpSp>
            <p:nvGrpSpPr>
              <p:cNvPr id="226" name="组合 225"/>
              <p:cNvGrpSpPr/>
              <p:nvPr/>
            </p:nvGrpSpPr>
            <p:grpSpPr>
              <a:xfrm>
                <a:off x="6048566" y="3669946"/>
                <a:ext cx="752782" cy="752780"/>
                <a:chOff x="5112462" y="3669946"/>
                <a:chExt cx="752782" cy="752780"/>
              </a:xfrm>
              <a:grpFill/>
            </p:grpSpPr>
            <p:sp>
              <p:nvSpPr>
                <p:cNvPr id="228" name="任意多边形 227"/>
                <p:cNvSpPr/>
                <p:nvPr/>
              </p:nvSpPr>
              <p:spPr>
                <a:xfrm rot="20828662">
                  <a:off x="5112462" y="3669946"/>
                  <a:ext cx="752782" cy="752780"/>
                </a:xfrm>
                <a:custGeom>
                  <a:avLst/>
                  <a:gdLst>
                    <a:gd name="connsiteX0" fmla="*/ 1191775 w 1592756"/>
                    <a:gd name="connsiteY0" fmla="*/ 403405 h 1592756"/>
                    <a:gd name="connsiteX1" fmla="*/ 1426760 w 1592756"/>
                    <a:gd name="connsiteY1" fmla="*/ 332584 h 1592756"/>
                    <a:gd name="connsiteX2" fmla="*/ 1513226 w 1592756"/>
                    <a:gd name="connsiteY2" fmla="*/ 482348 h 1592756"/>
                    <a:gd name="connsiteX3" fmla="*/ 1334401 w 1592756"/>
                    <a:gd name="connsiteY3" fmla="*/ 650441 h 1592756"/>
                    <a:gd name="connsiteX4" fmla="*/ 1334401 w 1592756"/>
                    <a:gd name="connsiteY4" fmla="*/ 942315 h 1592756"/>
                    <a:gd name="connsiteX5" fmla="*/ 1513226 w 1592756"/>
                    <a:gd name="connsiteY5" fmla="*/ 1110408 h 1592756"/>
                    <a:gd name="connsiteX6" fmla="*/ 1426760 w 1592756"/>
                    <a:gd name="connsiteY6" fmla="*/ 1260172 h 1592756"/>
                    <a:gd name="connsiteX7" fmla="*/ 1191775 w 1592756"/>
                    <a:gd name="connsiteY7" fmla="*/ 1189351 h 1592756"/>
                    <a:gd name="connsiteX8" fmla="*/ 939004 w 1592756"/>
                    <a:gd name="connsiteY8" fmla="*/ 1335288 h 1592756"/>
                    <a:gd name="connsiteX9" fmla="*/ 882844 w 1592756"/>
                    <a:gd name="connsiteY9" fmla="*/ 1574202 h 1592756"/>
                    <a:gd name="connsiteX10" fmla="*/ 709912 w 1592756"/>
                    <a:gd name="connsiteY10" fmla="*/ 1574202 h 1592756"/>
                    <a:gd name="connsiteX11" fmla="*/ 653752 w 1592756"/>
                    <a:gd name="connsiteY11" fmla="*/ 1335288 h 1592756"/>
                    <a:gd name="connsiteX12" fmla="*/ 400981 w 1592756"/>
                    <a:gd name="connsiteY12" fmla="*/ 1189351 h 1592756"/>
                    <a:gd name="connsiteX13" fmla="*/ 165996 w 1592756"/>
                    <a:gd name="connsiteY13" fmla="*/ 1260172 h 1592756"/>
                    <a:gd name="connsiteX14" fmla="*/ 79530 w 1592756"/>
                    <a:gd name="connsiteY14" fmla="*/ 1110408 h 1592756"/>
                    <a:gd name="connsiteX15" fmla="*/ 258355 w 1592756"/>
                    <a:gd name="connsiteY15" fmla="*/ 942315 h 1592756"/>
                    <a:gd name="connsiteX16" fmla="*/ 258355 w 1592756"/>
                    <a:gd name="connsiteY16" fmla="*/ 650441 h 1592756"/>
                    <a:gd name="connsiteX17" fmla="*/ 79530 w 1592756"/>
                    <a:gd name="connsiteY17" fmla="*/ 482348 h 1592756"/>
                    <a:gd name="connsiteX18" fmla="*/ 165996 w 1592756"/>
                    <a:gd name="connsiteY18" fmla="*/ 332584 h 1592756"/>
                    <a:gd name="connsiteX19" fmla="*/ 400981 w 1592756"/>
                    <a:gd name="connsiteY19" fmla="*/ 403405 h 1592756"/>
                    <a:gd name="connsiteX20" fmla="*/ 653752 w 1592756"/>
                    <a:gd name="connsiteY20" fmla="*/ 257468 h 1592756"/>
                    <a:gd name="connsiteX21" fmla="*/ 709912 w 1592756"/>
                    <a:gd name="connsiteY21" fmla="*/ 18554 h 1592756"/>
                    <a:gd name="connsiteX22" fmla="*/ 882844 w 1592756"/>
                    <a:gd name="connsiteY22" fmla="*/ 18554 h 1592756"/>
                    <a:gd name="connsiteX23" fmla="*/ 939004 w 1592756"/>
                    <a:gd name="connsiteY23" fmla="*/ 257468 h 1592756"/>
                    <a:gd name="connsiteX24" fmla="*/ 1191775 w 1592756"/>
                    <a:gd name="connsiteY24" fmla="*/ 403405 h 1592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592756" h="1592756">
                      <a:moveTo>
                        <a:pt x="1025173" y="402893"/>
                      </a:moveTo>
                      <a:lnTo>
                        <a:pt x="1195533" y="297380"/>
                      </a:lnTo>
                      <a:lnTo>
                        <a:pt x="1295376" y="397223"/>
                      </a:lnTo>
                      <a:lnTo>
                        <a:pt x="1189863" y="567584"/>
                      </a:lnTo>
                      <a:cubicBezTo>
                        <a:pt x="1230502" y="637475"/>
                        <a:pt x="1251792" y="716930"/>
                        <a:pt x="1251543" y="797777"/>
                      </a:cubicBezTo>
                      <a:lnTo>
                        <a:pt x="1428100" y="892558"/>
                      </a:lnTo>
                      <a:lnTo>
                        <a:pt x="1391556" y="1028945"/>
                      </a:lnTo>
                      <a:lnTo>
                        <a:pt x="1191263" y="1022749"/>
                      </a:lnTo>
                      <a:cubicBezTo>
                        <a:pt x="1151054" y="1092889"/>
                        <a:pt x="1092889" y="1151054"/>
                        <a:pt x="1022749" y="1191262"/>
                      </a:cubicBezTo>
                      <a:lnTo>
                        <a:pt x="1028945" y="1391556"/>
                      </a:lnTo>
                      <a:lnTo>
                        <a:pt x="892558" y="1428101"/>
                      </a:lnTo>
                      <a:lnTo>
                        <a:pt x="797778" y="1251543"/>
                      </a:lnTo>
                      <a:cubicBezTo>
                        <a:pt x="716930" y="1251791"/>
                        <a:pt x="637475" y="1230502"/>
                        <a:pt x="567583" y="1189863"/>
                      </a:cubicBezTo>
                      <a:lnTo>
                        <a:pt x="397223" y="1295376"/>
                      </a:lnTo>
                      <a:lnTo>
                        <a:pt x="297380" y="1195533"/>
                      </a:lnTo>
                      <a:lnTo>
                        <a:pt x="402893" y="1025172"/>
                      </a:lnTo>
                      <a:cubicBezTo>
                        <a:pt x="362254" y="955281"/>
                        <a:pt x="340964" y="875826"/>
                        <a:pt x="341213" y="794979"/>
                      </a:cubicBezTo>
                      <a:lnTo>
                        <a:pt x="164656" y="700198"/>
                      </a:lnTo>
                      <a:lnTo>
                        <a:pt x="201200" y="563811"/>
                      </a:lnTo>
                      <a:lnTo>
                        <a:pt x="401493" y="570007"/>
                      </a:lnTo>
                      <a:cubicBezTo>
                        <a:pt x="441702" y="499867"/>
                        <a:pt x="499867" y="441702"/>
                        <a:pt x="570007" y="401494"/>
                      </a:cubicBezTo>
                      <a:lnTo>
                        <a:pt x="563811" y="201200"/>
                      </a:lnTo>
                      <a:lnTo>
                        <a:pt x="700198" y="164655"/>
                      </a:lnTo>
                      <a:lnTo>
                        <a:pt x="794978" y="341213"/>
                      </a:lnTo>
                      <a:cubicBezTo>
                        <a:pt x="875826" y="340965"/>
                        <a:pt x="955281" y="362254"/>
                        <a:pt x="1025173" y="4028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29" name="组合 228"/>
                <p:cNvGrpSpPr/>
                <p:nvPr/>
              </p:nvGrpSpPr>
              <p:grpSpPr>
                <a:xfrm rot="949246">
                  <a:off x="5463472" y="3896073"/>
                  <a:ext cx="321404" cy="132568"/>
                  <a:chOff x="6681122" y="3939622"/>
                  <a:chExt cx="246871" cy="101825"/>
                </a:xfrm>
                <a:grpFill/>
              </p:grpSpPr>
              <p:sp>
                <p:nvSpPr>
                  <p:cNvPr id="230" name="2"/>
                  <p:cNvSpPr/>
                  <p:nvPr/>
                </p:nvSpPr>
                <p:spPr bwMode="auto">
                  <a:xfrm rot="18895432" flipH="1">
                    <a:off x="6778363" y="3878645"/>
                    <a:ext cx="52390" cy="246871"/>
                  </a:xfrm>
                  <a:custGeom>
                    <a:avLst/>
                    <a:gdLst>
                      <a:gd name="connsiteX0" fmla="*/ 511351 w 511351"/>
                      <a:gd name="connsiteY0" fmla="*/ 1322890 h 1322890"/>
                      <a:gd name="connsiteX1" fmla="*/ 0 w 511351"/>
                      <a:gd name="connsiteY1" fmla="*/ 661445 h 1322890"/>
                      <a:gd name="connsiteX2" fmla="*/ 511351 w 511351"/>
                      <a:gd name="connsiteY2" fmla="*/ 0 h 1322890"/>
                      <a:gd name="connsiteX3" fmla="*/ 39287 w 511351"/>
                      <a:gd name="connsiteY3" fmla="*/ 661445 h 1322890"/>
                      <a:gd name="connsiteX4" fmla="*/ 511351 w 511351"/>
                      <a:gd name="connsiteY4" fmla="*/ 1322890 h 1322890"/>
                      <a:gd name="connsiteX0-1" fmla="*/ 511394 w 511394"/>
                      <a:gd name="connsiteY0-2" fmla="*/ 1308442 h 1308442"/>
                      <a:gd name="connsiteX1-3" fmla="*/ 43 w 511394"/>
                      <a:gd name="connsiteY1-4" fmla="*/ 646997 h 1308442"/>
                      <a:gd name="connsiteX2-5" fmla="*/ 490263 w 511394"/>
                      <a:gd name="connsiteY2-6" fmla="*/ 0 h 1308442"/>
                      <a:gd name="connsiteX3-7" fmla="*/ 39330 w 511394"/>
                      <a:gd name="connsiteY3-8" fmla="*/ 646997 h 1308442"/>
                      <a:gd name="connsiteX4-9" fmla="*/ 511394 w 511394"/>
                      <a:gd name="connsiteY4-10" fmla="*/ 1308442 h 1308442"/>
                      <a:gd name="connsiteX0-11" fmla="*/ 488863 w 490221"/>
                      <a:gd name="connsiteY0-12" fmla="*/ 1235084 h 1235084"/>
                      <a:gd name="connsiteX1-13" fmla="*/ 1 w 490221"/>
                      <a:gd name="connsiteY1-14" fmla="*/ 646997 h 1235084"/>
                      <a:gd name="connsiteX2-15" fmla="*/ 490221 w 490221"/>
                      <a:gd name="connsiteY2-16" fmla="*/ 0 h 1235084"/>
                      <a:gd name="connsiteX3-17" fmla="*/ 39288 w 490221"/>
                      <a:gd name="connsiteY3-18" fmla="*/ 646997 h 1235084"/>
                      <a:gd name="connsiteX4-19" fmla="*/ 488863 w 490221"/>
                      <a:gd name="connsiteY4-20" fmla="*/ 1235084 h 1235084"/>
                      <a:gd name="connsiteX0-21" fmla="*/ 488966 w 488966"/>
                      <a:gd name="connsiteY0-22" fmla="*/ 1223999 h 1223999"/>
                      <a:gd name="connsiteX1-23" fmla="*/ 104 w 488966"/>
                      <a:gd name="connsiteY1-24" fmla="*/ 635912 h 1223999"/>
                      <a:gd name="connsiteX2-25" fmla="*/ 458409 w 488966"/>
                      <a:gd name="connsiteY2-26" fmla="*/ 0 h 1223999"/>
                      <a:gd name="connsiteX3-27" fmla="*/ 39391 w 488966"/>
                      <a:gd name="connsiteY3-28" fmla="*/ 635912 h 1223999"/>
                      <a:gd name="connsiteX4-29" fmla="*/ 488966 w 488966"/>
                      <a:gd name="connsiteY4-30" fmla="*/ 1223999 h 122399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488966" h="1223999">
                        <a:moveTo>
                          <a:pt x="488966" y="1223999"/>
                        </a:moveTo>
                        <a:cubicBezTo>
                          <a:pt x="206555" y="1223999"/>
                          <a:pt x="5197" y="839912"/>
                          <a:pt x="104" y="635912"/>
                        </a:cubicBezTo>
                        <a:cubicBezTo>
                          <a:pt x="-4989" y="431912"/>
                          <a:pt x="175998" y="0"/>
                          <a:pt x="458409" y="0"/>
                        </a:cubicBezTo>
                        <a:cubicBezTo>
                          <a:pt x="191816" y="27597"/>
                          <a:pt x="34298" y="431912"/>
                          <a:pt x="39391" y="635912"/>
                        </a:cubicBezTo>
                        <a:cubicBezTo>
                          <a:pt x="44484" y="839912"/>
                          <a:pt x="222373" y="1196402"/>
                          <a:pt x="488966" y="12239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400"/>
                  </a:p>
                </p:txBody>
              </p:sp>
              <p:sp>
                <p:nvSpPr>
                  <p:cNvPr id="231" name="3"/>
                  <p:cNvSpPr/>
                  <p:nvPr/>
                </p:nvSpPr>
                <p:spPr bwMode="auto">
                  <a:xfrm rot="2843781" flipV="1">
                    <a:off x="6774899" y="3974747"/>
                    <a:ext cx="101825" cy="315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27" name="TextBox 226"/>
              <p:cNvSpPr txBox="1"/>
              <p:nvPr/>
            </p:nvSpPr>
            <p:spPr bwMode="auto">
              <a:xfrm>
                <a:off x="6146173" y="3915531"/>
                <a:ext cx="557568" cy="3119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答辩</a:t>
                </a:r>
              </a:p>
            </p:txBody>
          </p:sp>
        </p:grpSp>
      </p:grpSp>
      <p:grpSp>
        <p:nvGrpSpPr>
          <p:cNvPr id="232" name="组合 231"/>
          <p:cNvGrpSpPr/>
          <p:nvPr/>
        </p:nvGrpSpPr>
        <p:grpSpPr>
          <a:xfrm>
            <a:off x="6898750" y="2737015"/>
            <a:ext cx="580962" cy="580962"/>
            <a:chOff x="5811346" y="4236305"/>
            <a:chExt cx="702068" cy="702067"/>
          </a:xfrm>
          <a:solidFill>
            <a:schemeClr val="bg2">
              <a:lumMod val="75000"/>
            </a:schemeClr>
          </a:solidFill>
        </p:grpSpPr>
        <p:sp>
          <p:nvSpPr>
            <p:cNvPr id="233" name="任意多边形 232"/>
            <p:cNvSpPr/>
            <p:nvPr/>
          </p:nvSpPr>
          <p:spPr>
            <a:xfrm rot="20828662">
              <a:off x="5811346" y="4236305"/>
              <a:ext cx="702068" cy="702067"/>
            </a:xfrm>
            <a:custGeom>
              <a:avLst/>
              <a:gdLst>
                <a:gd name="connsiteX0" fmla="*/ 1216350 w 1625600"/>
                <a:gd name="connsiteY0" fmla="*/ 411723 h 1625600"/>
                <a:gd name="connsiteX1" fmla="*/ 1456181 w 1625600"/>
                <a:gd name="connsiteY1" fmla="*/ 339443 h 1625600"/>
                <a:gd name="connsiteX2" fmla="*/ 1544430 w 1625600"/>
                <a:gd name="connsiteY2" fmla="*/ 492294 h 1625600"/>
                <a:gd name="connsiteX3" fmla="*/ 1361918 w 1625600"/>
                <a:gd name="connsiteY3" fmla="*/ 663854 h 1625600"/>
                <a:gd name="connsiteX4" fmla="*/ 1361918 w 1625600"/>
                <a:gd name="connsiteY4" fmla="*/ 961747 h 1625600"/>
                <a:gd name="connsiteX5" fmla="*/ 1544430 w 1625600"/>
                <a:gd name="connsiteY5" fmla="*/ 1133306 h 1625600"/>
                <a:gd name="connsiteX6" fmla="*/ 1456181 w 1625600"/>
                <a:gd name="connsiteY6" fmla="*/ 1286157 h 1625600"/>
                <a:gd name="connsiteX7" fmla="*/ 1216350 w 1625600"/>
                <a:gd name="connsiteY7" fmla="*/ 1213877 h 1625600"/>
                <a:gd name="connsiteX8" fmla="*/ 958367 w 1625600"/>
                <a:gd name="connsiteY8" fmla="*/ 1362823 h 1625600"/>
                <a:gd name="connsiteX9" fmla="*/ 901049 w 1625600"/>
                <a:gd name="connsiteY9" fmla="*/ 1606663 h 1625600"/>
                <a:gd name="connsiteX10" fmla="*/ 724551 w 1625600"/>
                <a:gd name="connsiteY10" fmla="*/ 1606663 h 1625600"/>
                <a:gd name="connsiteX11" fmla="*/ 667232 w 1625600"/>
                <a:gd name="connsiteY11" fmla="*/ 1362823 h 1625600"/>
                <a:gd name="connsiteX12" fmla="*/ 409249 w 1625600"/>
                <a:gd name="connsiteY12" fmla="*/ 1213877 h 1625600"/>
                <a:gd name="connsiteX13" fmla="*/ 169419 w 1625600"/>
                <a:gd name="connsiteY13" fmla="*/ 1286157 h 1625600"/>
                <a:gd name="connsiteX14" fmla="*/ 81170 w 1625600"/>
                <a:gd name="connsiteY14" fmla="*/ 1133306 h 1625600"/>
                <a:gd name="connsiteX15" fmla="*/ 263682 w 1625600"/>
                <a:gd name="connsiteY15" fmla="*/ 961746 h 1625600"/>
                <a:gd name="connsiteX16" fmla="*/ 263682 w 1625600"/>
                <a:gd name="connsiteY16" fmla="*/ 663853 h 1625600"/>
                <a:gd name="connsiteX17" fmla="*/ 81170 w 1625600"/>
                <a:gd name="connsiteY17" fmla="*/ 492294 h 1625600"/>
                <a:gd name="connsiteX18" fmla="*/ 169419 w 1625600"/>
                <a:gd name="connsiteY18" fmla="*/ 339443 h 1625600"/>
                <a:gd name="connsiteX19" fmla="*/ 409250 w 1625600"/>
                <a:gd name="connsiteY19" fmla="*/ 411723 h 1625600"/>
                <a:gd name="connsiteX20" fmla="*/ 667233 w 1625600"/>
                <a:gd name="connsiteY20" fmla="*/ 262777 h 1625600"/>
                <a:gd name="connsiteX21" fmla="*/ 724551 w 1625600"/>
                <a:gd name="connsiteY21" fmla="*/ 18937 h 1625600"/>
                <a:gd name="connsiteX22" fmla="*/ 901049 w 1625600"/>
                <a:gd name="connsiteY22" fmla="*/ 18937 h 1625600"/>
                <a:gd name="connsiteX23" fmla="*/ 958368 w 1625600"/>
                <a:gd name="connsiteY23" fmla="*/ 262777 h 1625600"/>
                <a:gd name="connsiteX24" fmla="*/ 1216351 w 1625600"/>
                <a:gd name="connsiteY24" fmla="*/ 411723 h 1625600"/>
                <a:gd name="connsiteX25" fmla="*/ 1216350 w 1625600"/>
                <a:gd name="connsiteY25" fmla="*/ 411723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25600" h="1625600">
                  <a:moveTo>
                    <a:pt x="1216350" y="411723"/>
                  </a:moveTo>
                  <a:lnTo>
                    <a:pt x="1456181" y="339443"/>
                  </a:lnTo>
                  <a:lnTo>
                    <a:pt x="1544430" y="492294"/>
                  </a:lnTo>
                  <a:lnTo>
                    <a:pt x="1361918" y="663854"/>
                  </a:lnTo>
                  <a:cubicBezTo>
                    <a:pt x="1388374" y="761389"/>
                    <a:pt x="1388374" y="864211"/>
                    <a:pt x="1361918" y="961747"/>
                  </a:cubicBezTo>
                  <a:lnTo>
                    <a:pt x="1544430" y="1133306"/>
                  </a:lnTo>
                  <a:lnTo>
                    <a:pt x="1456181" y="1286157"/>
                  </a:lnTo>
                  <a:lnTo>
                    <a:pt x="1216350" y="1213877"/>
                  </a:lnTo>
                  <a:cubicBezTo>
                    <a:pt x="1145110" y="1285556"/>
                    <a:pt x="1056063" y="1336967"/>
                    <a:pt x="958367" y="1362823"/>
                  </a:cubicBezTo>
                  <a:lnTo>
                    <a:pt x="901049" y="1606663"/>
                  </a:lnTo>
                  <a:lnTo>
                    <a:pt x="724551" y="1606663"/>
                  </a:lnTo>
                  <a:lnTo>
                    <a:pt x="667232" y="1362823"/>
                  </a:lnTo>
                  <a:cubicBezTo>
                    <a:pt x="569536" y="1336967"/>
                    <a:pt x="480489" y="1285556"/>
                    <a:pt x="409249" y="1213877"/>
                  </a:cubicBezTo>
                  <a:lnTo>
                    <a:pt x="169419" y="1286157"/>
                  </a:lnTo>
                  <a:lnTo>
                    <a:pt x="81170" y="1133306"/>
                  </a:lnTo>
                  <a:lnTo>
                    <a:pt x="263682" y="961746"/>
                  </a:lnTo>
                  <a:cubicBezTo>
                    <a:pt x="237226" y="864211"/>
                    <a:pt x="237226" y="761389"/>
                    <a:pt x="263682" y="663853"/>
                  </a:cubicBezTo>
                  <a:lnTo>
                    <a:pt x="81170" y="492294"/>
                  </a:lnTo>
                  <a:lnTo>
                    <a:pt x="169419" y="339443"/>
                  </a:lnTo>
                  <a:lnTo>
                    <a:pt x="409250" y="411723"/>
                  </a:lnTo>
                  <a:cubicBezTo>
                    <a:pt x="480490" y="340044"/>
                    <a:pt x="569537" y="288633"/>
                    <a:pt x="667233" y="262777"/>
                  </a:cubicBezTo>
                  <a:lnTo>
                    <a:pt x="724551" y="18937"/>
                  </a:lnTo>
                  <a:lnTo>
                    <a:pt x="901049" y="18937"/>
                  </a:lnTo>
                  <a:lnTo>
                    <a:pt x="958368" y="262777"/>
                  </a:lnTo>
                  <a:cubicBezTo>
                    <a:pt x="1056064" y="288633"/>
                    <a:pt x="1145111" y="340044"/>
                    <a:pt x="1216351" y="411723"/>
                  </a:cubicBezTo>
                  <a:lnTo>
                    <a:pt x="1216350" y="41172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4" name="组合 233"/>
            <p:cNvGrpSpPr/>
            <p:nvPr/>
          </p:nvGrpSpPr>
          <p:grpSpPr>
            <a:xfrm>
              <a:off x="5811346" y="4236305"/>
              <a:ext cx="702068" cy="702067"/>
              <a:chOff x="5811346" y="4236305"/>
              <a:chExt cx="702068" cy="702067"/>
            </a:xfrm>
            <a:grpFill/>
          </p:grpSpPr>
          <p:grpSp>
            <p:nvGrpSpPr>
              <p:cNvPr id="235" name="组合 234"/>
              <p:cNvGrpSpPr/>
              <p:nvPr/>
            </p:nvGrpSpPr>
            <p:grpSpPr>
              <a:xfrm>
                <a:off x="5811346" y="4236305"/>
                <a:ext cx="702068" cy="702067"/>
                <a:chOff x="4875242" y="4236305"/>
                <a:chExt cx="702068" cy="702067"/>
              </a:xfrm>
              <a:grpFill/>
            </p:grpSpPr>
            <p:sp>
              <p:nvSpPr>
                <p:cNvPr id="237" name="任意多边形 236"/>
                <p:cNvSpPr/>
                <p:nvPr/>
              </p:nvSpPr>
              <p:spPr>
                <a:xfrm rot="20828662">
                  <a:off x="4875242" y="4236305"/>
                  <a:ext cx="702068" cy="702067"/>
                </a:xfrm>
                <a:custGeom>
                  <a:avLst/>
                  <a:gdLst>
                    <a:gd name="connsiteX0" fmla="*/ 1216350 w 1625600"/>
                    <a:gd name="connsiteY0" fmla="*/ 411723 h 1625600"/>
                    <a:gd name="connsiteX1" fmla="*/ 1456181 w 1625600"/>
                    <a:gd name="connsiteY1" fmla="*/ 339443 h 1625600"/>
                    <a:gd name="connsiteX2" fmla="*/ 1544430 w 1625600"/>
                    <a:gd name="connsiteY2" fmla="*/ 492294 h 1625600"/>
                    <a:gd name="connsiteX3" fmla="*/ 1361918 w 1625600"/>
                    <a:gd name="connsiteY3" fmla="*/ 663854 h 1625600"/>
                    <a:gd name="connsiteX4" fmla="*/ 1361918 w 1625600"/>
                    <a:gd name="connsiteY4" fmla="*/ 961747 h 1625600"/>
                    <a:gd name="connsiteX5" fmla="*/ 1544430 w 1625600"/>
                    <a:gd name="connsiteY5" fmla="*/ 1133306 h 1625600"/>
                    <a:gd name="connsiteX6" fmla="*/ 1456181 w 1625600"/>
                    <a:gd name="connsiteY6" fmla="*/ 1286157 h 1625600"/>
                    <a:gd name="connsiteX7" fmla="*/ 1216350 w 1625600"/>
                    <a:gd name="connsiteY7" fmla="*/ 1213877 h 1625600"/>
                    <a:gd name="connsiteX8" fmla="*/ 958367 w 1625600"/>
                    <a:gd name="connsiteY8" fmla="*/ 1362823 h 1625600"/>
                    <a:gd name="connsiteX9" fmla="*/ 901049 w 1625600"/>
                    <a:gd name="connsiteY9" fmla="*/ 1606663 h 1625600"/>
                    <a:gd name="connsiteX10" fmla="*/ 724551 w 1625600"/>
                    <a:gd name="connsiteY10" fmla="*/ 1606663 h 1625600"/>
                    <a:gd name="connsiteX11" fmla="*/ 667232 w 1625600"/>
                    <a:gd name="connsiteY11" fmla="*/ 1362823 h 1625600"/>
                    <a:gd name="connsiteX12" fmla="*/ 409249 w 1625600"/>
                    <a:gd name="connsiteY12" fmla="*/ 1213877 h 1625600"/>
                    <a:gd name="connsiteX13" fmla="*/ 169419 w 1625600"/>
                    <a:gd name="connsiteY13" fmla="*/ 1286157 h 1625600"/>
                    <a:gd name="connsiteX14" fmla="*/ 81170 w 1625600"/>
                    <a:gd name="connsiteY14" fmla="*/ 1133306 h 1625600"/>
                    <a:gd name="connsiteX15" fmla="*/ 263682 w 1625600"/>
                    <a:gd name="connsiteY15" fmla="*/ 961746 h 1625600"/>
                    <a:gd name="connsiteX16" fmla="*/ 263682 w 1625600"/>
                    <a:gd name="connsiteY16" fmla="*/ 663853 h 1625600"/>
                    <a:gd name="connsiteX17" fmla="*/ 81170 w 1625600"/>
                    <a:gd name="connsiteY17" fmla="*/ 492294 h 1625600"/>
                    <a:gd name="connsiteX18" fmla="*/ 169419 w 1625600"/>
                    <a:gd name="connsiteY18" fmla="*/ 339443 h 1625600"/>
                    <a:gd name="connsiteX19" fmla="*/ 409250 w 1625600"/>
                    <a:gd name="connsiteY19" fmla="*/ 411723 h 1625600"/>
                    <a:gd name="connsiteX20" fmla="*/ 667233 w 1625600"/>
                    <a:gd name="connsiteY20" fmla="*/ 262777 h 1625600"/>
                    <a:gd name="connsiteX21" fmla="*/ 724551 w 1625600"/>
                    <a:gd name="connsiteY21" fmla="*/ 18937 h 1625600"/>
                    <a:gd name="connsiteX22" fmla="*/ 901049 w 1625600"/>
                    <a:gd name="connsiteY22" fmla="*/ 18937 h 1625600"/>
                    <a:gd name="connsiteX23" fmla="*/ 958368 w 1625600"/>
                    <a:gd name="connsiteY23" fmla="*/ 262777 h 1625600"/>
                    <a:gd name="connsiteX24" fmla="*/ 1216351 w 1625600"/>
                    <a:gd name="connsiteY24" fmla="*/ 411723 h 1625600"/>
                    <a:gd name="connsiteX25" fmla="*/ 1216350 w 1625600"/>
                    <a:gd name="connsiteY25" fmla="*/ 411723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25600" h="1625600">
                      <a:moveTo>
                        <a:pt x="1216350" y="411723"/>
                      </a:moveTo>
                      <a:lnTo>
                        <a:pt x="1456181" y="339443"/>
                      </a:lnTo>
                      <a:lnTo>
                        <a:pt x="1544430" y="492294"/>
                      </a:lnTo>
                      <a:lnTo>
                        <a:pt x="1361918" y="663854"/>
                      </a:lnTo>
                      <a:cubicBezTo>
                        <a:pt x="1388374" y="761389"/>
                        <a:pt x="1388374" y="864211"/>
                        <a:pt x="1361918" y="961747"/>
                      </a:cubicBezTo>
                      <a:lnTo>
                        <a:pt x="1544430" y="1133306"/>
                      </a:lnTo>
                      <a:lnTo>
                        <a:pt x="1456181" y="1286157"/>
                      </a:lnTo>
                      <a:lnTo>
                        <a:pt x="1216350" y="1213877"/>
                      </a:lnTo>
                      <a:cubicBezTo>
                        <a:pt x="1145110" y="1285556"/>
                        <a:pt x="1056063" y="1336967"/>
                        <a:pt x="958367" y="1362823"/>
                      </a:cubicBezTo>
                      <a:lnTo>
                        <a:pt x="901049" y="1606663"/>
                      </a:lnTo>
                      <a:lnTo>
                        <a:pt x="724551" y="1606663"/>
                      </a:lnTo>
                      <a:lnTo>
                        <a:pt x="667232" y="1362823"/>
                      </a:lnTo>
                      <a:cubicBezTo>
                        <a:pt x="569536" y="1336967"/>
                        <a:pt x="480489" y="1285556"/>
                        <a:pt x="409249" y="1213877"/>
                      </a:cubicBezTo>
                      <a:lnTo>
                        <a:pt x="169419" y="1286157"/>
                      </a:lnTo>
                      <a:lnTo>
                        <a:pt x="81170" y="1133306"/>
                      </a:lnTo>
                      <a:lnTo>
                        <a:pt x="263682" y="961746"/>
                      </a:lnTo>
                      <a:cubicBezTo>
                        <a:pt x="237226" y="864211"/>
                        <a:pt x="237226" y="761389"/>
                        <a:pt x="263682" y="663853"/>
                      </a:cubicBezTo>
                      <a:lnTo>
                        <a:pt x="81170" y="492294"/>
                      </a:lnTo>
                      <a:lnTo>
                        <a:pt x="169419" y="339443"/>
                      </a:lnTo>
                      <a:lnTo>
                        <a:pt x="409250" y="411723"/>
                      </a:lnTo>
                      <a:cubicBezTo>
                        <a:pt x="480490" y="340044"/>
                        <a:pt x="569537" y="288633"/>
                        <a:pt x="667233" y="262777"/>
                      </a:cubicBezTo>
                      <a:lnTo>
                        <a:pt x="724551" y="18937"/>
                      </a:lnTo>
                      <a:lnTo>
                        <a:pt x="901049" y="18937"/>
                      </a:lnTo>
                      <a:lnTo>
                        <a:pt x="958368" y="262777"/>
                      </a:lnTo>
                      <a:cubicBezTo>
                        <a:pt x="1056064" y="288633"/>
                        <a:pt x="1145111" y="340044"/>
                        <a:pt x="1216351" y="411723"/>
                      </a:cubicBezTo>
                      <a:lnTo>
                        <a:pt x="1216350" y="4117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38" name="组合 237"/>
                <p:cNvGrpSpPr/>
                <p:nvPr/>
              </p:nvGrpSpPr>
              <p:grpSpPr>
                <a:xfrm rot="613168">
                  <a:off x="5156254" y="4379192"/>
                  <a:ext cx="403958" cy="182556"/>
                  <a:chOff x="6697947" y="3939771"/>
                  <a:chExt cx="220615" cy="99699"/>
                </a:xfrm>
                <a:grpFill/>
              </p:grpSpPr>
              <p:sp>
                <p:nvSpPr>
                  <p:cNvPr id="239" name="2"/>
                  <p:cNvSpPr/>
                  <p:nvPr/>
                </p:nvSpPr>
                <p:spPr bwMode="auto">
                  <a:xfrm rot="18895432" flipH="1">
                    <a:off x="6782060" y="3895460"/>
                    <a:ext cx="52390" cy="220615"/>
                  </a:xfrm>
                  <a:custGeom>
                    <a:avLst/>
                    <a:gdLst>
                      <a:gd name="connsiteX0" fmla="*/ 511351 w 511351"/>
                      <a:gd name="connsiteY0" fmla="*/ 1322890 h 1322890"/>
                      <a:gd name="connsiteX1" fmla="*/ 0 w 511351"/>
                      <a:gd name="connsiteY1" fmla="*/ 661445 h 1322890"/>
                      <a:gd name="connsiteX2" fmla="*/ 511351 w 511351"/>
                      <a:gd name="connsiteY2" fmla="*/ 0 h 1322890"/>
                      <a:gd name="connsiteX3" fmla="*/ 39287 w 511351"/>
                      <a:gd name="connsiteY3" fmla="*/ 661445 h 1322890"/>
                      <a:gd name="connsiteX4" fmla="*/ 511351 w 511351"/>
                      <a:gd name="connsiteY4" fmla="*/ 1322890 h 1322890"/>
                      <a:gd name="connsiteX0-1" fmla="*/ 511394 w 511394"/>
                      <a:gd name="connsiteY0-2" fmla="*/ 1308442 h 1308442"/>
                      <a:gd name="connsiteX1-3" fmla="*/ 43 w 511394"/>
                      <a:gd name="connsiteY1-4" fmla="*/ 646997 h 1308442"/>
                      <a:gd name="connsiteX2-5" fmla="*/ 490263 w 511394"/>
                      <a:gd name="connsiteY2-6" fmla="*/ 0 h 1308442"/>
                      <a:gd name="connsiteX3-7" fmla="*/ 39330 w 511394"/>
                      <a:gd name="connsiteY3-8" fmla="*/ 646997 h 1308442"/>
                      <a:gd name="connsiteX4-9" fmla="*/ 511394 w 511394"/>
                      <a:gd name="connsiteY4-10" fmla="*/ 1308442 h 1308442"/>
                      <a:gd name="connsiteX0-11" fmla="*/ 488863 w 490221"/>
                      <a:gd name="connsiteY0-12" fmla="*/ 1235084 h 1235084"/>
                      <a:gd name="connsiteX1-13" fmla="*/ 1 w 490221"/>
                      <a:gd name="connsiteY1-14" fmla="*/ 646997 h 1235084"/>
                      <a:gd name="connsiteX2-15" fmla="*/ 490221 w 490221"/>
                      <a:gd name="connsiteY2-16" fmla="*/ 0 h 1235084"/>
                      <a:gd name="connsiteX3-17" fmla="*/ 39288 w 490221"/>
                      <a:gd name="connsiteY3-18" fmla="*/ 646997 h 1235084"/>
                      <a:gd name="connsiteX4-19" fmla="*/ 488863 w 490221"/>
                      <a:gd name="connsiteY4-20" fmla="*/ 1235084 h 1235084"/>
                      <a:gd name="connsiteX0-21" fmla="*/ 488966 w 488966"/>
                      <a:gd name="connsiteY0-22" fmla="*/ 1223999 h 1223999"/>
                      <a:gd name="connsiteX1-23" fmla="*/ 104 w 488966"/>
                      <a:gd name="connsiteY1-24" fmla="*/ 635912 h 1223999"/>
                      <a:gd name="connsiteX2-25" fmla="*/ 458409 w 488966"/>
                      <a:gd name="connsiteY2-26" fmla="*/ 0 h 1223999"/>
                      <a:gd name="connsiteX3-27" fmla="*/ 39391 w 488966"/>
                      <a:gd name="connsiteY3-28" fmla="*/ 635912 h 1223999"/>
                      <a:gd name="connsiteX4-29" fmla="*/ 488966 w 488966"/>
                      <a:gd name="connsiteY4-30" fmla="*/ 1223999 h 122399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488966" h="1223999">
                        <a:moveTo>
                          <a:pt x="488966" y="1223999"/>
                        </a:moveTo>
                        <a:cubicBezTo>
                          <a:pt x="206555" y="1223999"/>
                          <a:pt x="5197" y="839912"/>
                          <a:pt x="104" y="635912"/>
                        </a:cubicBezTo>
                        <a:cubicBezTo>
                          <a:pt x="-4989" y="431912"/>
                          <a:pt x="175998" y="0"/>
                          <a:pt x="458409" y="0"/>
                        </a:cubicBezTo>
                        <a:cubicBezTo>
                          <a:pt x="191816" y="27597"/>
                          <a:pt x="34298" y="431912"/>
                          <a:pt x="39391" y="635912"/>
                        </a:cubicBezTo>
                        <a:cubicBezTo>
                          <a:pt x="44484" y="839912"/>
                          <a:pt x="222373" y="1196402"/>
                          <a:pt x="488966" y="12239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400"/>
                  </a:p>
                </p:txBody>
              </p:sp>
              <p:sp>
                <p:nvSpPr>
                  <p:cNvPr id="240" name="3"/>
                  <p:cNvSpPr/>
                  <p:nvPr/>
                </p:nvSpPr>
                <p:spPr bwMode="auto">
                  <a:xfrm rot="2843781" flipV="1">
                    <a:off x="6774573" y="3974453"/>
                    <a:ext cx="99699" cy="3033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36" name="TextBox 235"/>
              <p:cNvSpPr txBox="1"/>
              <p:nvPr/>
            </p:nvSpPr>
            <p:spPr bwMode="auto">
              <a:xfrm>
                <a:off x="5897674" y="4456533"/>
                <a:ext cx="529486" cy="29620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填写</a:t>
                </a:r>
              </a:p>
            </p:txBody>
          </p:sp>
        </p:grpSp>
      </p:grpSp>
      <p:sp>
        <p:nvSpPr>
          <p:cNvPr id="241" name="TextBox 240"/>
          <p:cNvSpPr txBox="1"/>
          <p:nvPr/>
        </p:nvSpPr>
        <p:spPr bwMode="auto">
          <a:xfrm>
            <a:off x="2521585" y="2707005"/>
            <a:ext cx="146748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（一）</a:t>
            </a:r>
            <a:r>
              <a:rPr lang="en-US" altLang="zh-CN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结项答辩</a:t>
            </a:r>
          </a:p>
        </p:txBody>
      </p:sp>
      <p:sp>
        <p:nvSpPr>
          <p:cNvPr id="244" name="TextBox 243"/>
          <p:cNvSpPr txBox="1"/>
          <p:nvPr/>
        </p:nvSpPr>
        <p:spPr bwMode="auto">
          <a:xfrm>
            <a:off x="3989070" y="2712085"/>
            <a:ext cx="1642110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rPr>
              <a:t>（二）数据库填写</a:t>
            </a:r>
          </a:p>
        </p:txBody>
      </p:sp>
      <p:sp>
        <p:nvSpPr>
          <p:cNvPr id="245" name="TextBox 244"/>
          <p:cNvSpPr txBox="1"/>
          <p:nvPr/>
        </p:nvSpPr>
        <p:spPr bwMode="auto">
          <a:xfrm>
            <a:off x="5452745" y="2712085"/>
            <a:ext cx="156654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（三）</a:t>
            </a:r>
            <a:r>
              <a:rPr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结项材料</a:t>
            </a:r>
          </a:p>
        </p:txBody>
      </p:sp>
      <p:sp>
        <p:nvSpPr>
          <p:cNvPr id="246" name="圆角矩形 245"/>
          <p:cNvSpPr/>
          <p:nvPr/>
        </p:nvSpPr>
        <p:spPr>
          <a:xfrm>
            <a:off x="2563292" y="2990325"/>
            <a:ext cx="1165792" cy="36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7" name="矩形 246"/>
          <p:cNvSpPr/>
          <p:nvPr/>
        </p:nvSpPr>
        <p:spPr>
          <a:xfrm>
            <a:off x="4060796" y="2982070"/>
            <a:ext cx="1165792" cy="3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8" name="矩形 247"/>
          <p:cNvSpPr/>
          <p:nvPr/>
        </p:nvSpPr>
        <p:spPr>
          <a:xfrm>
            <a:off x="5524745" y="2982070"/>
            <a:ext cx="1165792" cy="3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9" name="矩形 248"/>
          <p:cNvSpPr/>
          <p:nvPr/>
        </p:nvSpPr>
        <p:spPr>
          <a:xfrm>
            <a:off x="2563495" y="3098165"/>
            <a:ext cx="116586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答辩目的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答辩流程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答辩内容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填写数据库的注意事项</a:t>
            </a:r>
          </a:p>
        </p:txBody>
      </p:sp>
      <p:sp>
        <p:nvSpPr>
          <p:cNvPr id="250" name="矩形 249"/>
          <p:cNvSpPr/>
          <p:nvPr/>
        </p:nvSpPr>
        <p:spPr>
          <a:xfrm>
            <a:off x="4030345" y="3098165"/>
            <a:ext cx="16002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完成情况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财务票据上传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经验总结的撰写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附件上传注意事项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1" name="矩形 250"/>
          <p:cNvSpPr/>
          <p:nvPr/>
        </p:nvSpPr>
        <p:spPr>
          <a:xfrm>
            <a:off x="5494655" y="3116580"/>
            <a:ext cx="17506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为什么要提交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要提交哪些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4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4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4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4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4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4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110" grpId="0"/>
      <p:bldP spid="110" grpId="1"/>
      <p:bldP spid="241" grpId="0"/>
      <p:bldP spid="244" grpId="0"/>
      <p:bldP spid="245" grpId="0"/>
      <p:bldP spid="246" grpId="0" bldLvl="0" animBg="1"/>
      <p:bldP spid="247" grpId="0" bldLvl="0" animBg="1"/>
      <p:bldP spid="248" grpId="0" bldLvl="0" animBg="1"/>
      <p:bldP spid="249" grpId="0"/>
      <p:bldP spid="250" grpId="0"/>
      <p:bldP spid="2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90800" y="-6723"/>
            <a:ext cx="6487212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（一）结项答辩     </a:t>
            </a:r>
            <a:endParaRPr lang="zh-CN" altLang="en-US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答辩目的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6096485" y="2246065"/>
            <a:ext cx="792006" cy="792006"/>
          </a:xfrm>
          <a:custGeom>
            <a:avLst/>
            <a:gdLst>
              <a:gd name="connsiteX0" fmla="*/ 0 w 1416908"/>
              <a:gd name="connsiteY0" fmla="*/ 0 h 1416908"/>
              <a:gd name="connsiteX1" fmla="*/ 1416908 w 1416908"/>
              <a:gd name="connsiteY1" fmla="*/ 1416908 h 1416908"/>
              <a:gd name="connsiteX2" fmla="*/ 0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0" y="0"/>
                </a:moveTo>
                <a:cubicBezTo>
                  <a:pt x="782537" y="0"/>
                  <a:pt x="1416908" y="634371"/>
                  <a:pt x="1416908" y="141690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292987" y="2246065"/>
            <a:ext cx="792006" cy="792006"/>
          </a:xfrm>
          <a:custGeom>
            <a:avLst/>
            <a:gdLst>
              <a:gd name="connsiteX0" fmla="*/ 1416908 w 1416908"/>
              <a:gd name="connsiteY0" fmla="*/ 0 h 1416908"/>
              <a:gd name="connsiteX1" fmla="*/ 0 w 1416908"/>
              <a:gd name="connsiteY1" fmla="*/ 1416908 h 1416908"/>
              <a:gd name="connsiteX2" fmla="*/ 1416908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1416908" y="0"/>
                </a:moveTo>
                <a:lnTo>
                  <a:pt x="0" y="1416908"/>
                </a:lnTo>
                <a:cubicBezTo>
                  <a:pt x="0" y="634371"/>
                  <a:pt x="634371" y="0"/>
                  <a:pt x="141690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292987" y="3022893"/>
            <a:ext cx="792006" cy="792006"/>
          </a:xfrm>
          <a:custGeom>
            <a:avLst/>
            <a:gdLst>
              <a:gd name="connsiteX0" fmla="*/ 0 w 1416908"/>
              <a:gd name="connsiteY0" fmla="*/ 0 h 1416908"/>
              <a:gd name="connsiteX1" fmla="*/ 1416908 w 1416908"/>
              <a:gd name="connsiteY1" fmla="*/ 1416908 h 1416908"/>
              <a:gd name="connsiteX2" fmla="*/ 0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0" y="0"/>
                </a:moveTo>
                <a:lnTo>
                  <a:pt x="1416908" y="1416908"/>
                </a:lnTo>
                <a:cubicBezTo>
                  <a:pt x="634371" y="1416908"/>
                  <a:pt x="0" y="782537"/>
                  <a:pt x="0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6096485" y="3031783"/>
            <a:ext cx="792006" cy="792006"/>
          </a:xfrm>
          <a:custGeom>
            <a:avLst/>
            <a:gdLst>
              <a:gd name="connsiteX0" fmla="*/ 1416908 w 1416908"/>
              <a:gd name="connsiteY0" fmla="*/ 0 h 1416908"/>
              <a:gd name="connsiteX1" fmla="*/ 0 w 1416908"/>
              <a:gd name="connsiteY1" fmla="*/ 1416908 h 1416908"/>
              <a:gd name="connsiteX2" fmla="*/ 1416908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1416908" y="0"/>
                </a:moveTo>
                <a:cubicBezTo>
                  <a:pt x="1416908" y="782537"/>
                  <a:pt x="782537" y="1416908"/>
                  <a:pt x="0" y="1416908"/>
                </a:cubicBezTo>
                <a:lnTo>
                  <a:pt x="1416908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864632" y="1942534"/>
            <a:ext cx="648005" cy="540004"/>
            <a:chOff x="3707027" y="1948249"/>
            <a:chExt cx="1645397" cy="605481"/>
          </a:xfrm>
        </p:grpSpPr>
        <p:cxnSp>
          <p:nvCxnSpPr>
            <p:cNvPr id="24" name="直接连接符 23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3707027" y="1948249"/>
              <a:ext cx="1161693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flipH="1">
            <a:off x="6651951" y="1923452"/>
            <a:ext cx="648005" cy="540004"/>
            <a:chOff x="3707026" y="1952368"/>
            <a:chExt cx="1645398" cy="601362"/>
          </a:xfrm>
        </p:grpSpPr>
        <p:cxnSp>
          <p:nvCxnSpPr>
            <p:cNvPr id="27" name="直接连接符 26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3707026" y="1952368"/>
              <a:ext cx="116169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flipV="1">
            <a:off x="4872887" y="3586779"/>
            <a:ext cx="648640" cy="540004"/>
            <a:chOff x="3705415" y="1948249"/>
            <a:chExt cx="1647009" cy="605481"/>
          </a:xfrm>
        </p:grpSpPr>
        <p:cxnSp>
          <p:nvCxnSpPr>
            <p:cNvPr id="30" name="直接连接符 29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3705415" y="1948249"/>
              <a:ext cx="1161693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flipH="1" flipV="1">
            <a:off x="6678621" y="3574371"/>
            <a:ext cx="648005" cy="540004"/>
            <a:chOff x="3707026" y="1952368"/>
            <a:chExt cx="1645398" cy="601362"/>
          </a:xfrm>
        </p:grpSpPr>
        <p:cxnSp>
          <p:nvCxnSpPr>
            <p:cNvPr id="33" name="直接连接符 32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3707026" y="1952368"/>
              <a:ext cx="1161693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oval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5" name="KSO_Shape"/>
          <p:cNvSpPr/>
          <p:nvPr/>
        </p:nvSpPr>
        <p:spPr bwMode="auto">
          <a:xfrm rot="10800000" flipV="1">
            <a:off x="5535133" y="3414841"/>
            <a:ext cx="144001" cy="144001"/>
          </a:xfrm>
          <a:custGeom>
            <a:avLst/>
            <a:gdLst>
              <a:gd name="T0" fmla="*/ 2003 w 2040"/>
              <a:gd name="T1" fmla="*/ 849 h 1697"/>
              <a:gd name="T2" fmla="*/ 2034 w 2040"/>
              <a:gd name="T3" fmla="*/ 526 h 1697"/>
              <a:gd name="T4" fmla="*/ 1715 w 2040"/>
              <a:gd name="T5" fmla="*/ 783 h 1697"/>
              <a:gd name="T6" fmla="*/ 1457 w 2040"/>
              <a:gd name="T7" fmla="*/ 757 h 1697"/>
              <a:gd name="T8" fmla="*/ 1042 w 2040"/>
              <a:gd name="T9" fmla="*/ 754 h 1697"/>
              <a:gd name="T10" fmla="*/ 1064 w 2040"/>
              <a:gd name="T11" fmla="*/ 684 h 1697"/>
              <a:gd name="T12" fmla="*/ 1091 w 2040"/>
              <a:gd name="T13" fmla="*/ 600 h 1697"/>
              <a:gd name="T14" fmla="*/ 1142 w 2040"/>
              <a:gd name="T15" fmla="*/ 457 h 1697"/>
              <a:gd name="T16" fmla="*/ 1160 w 2040"/>
              <a:gd name="T17" fmla="*/ 426 h 1697"/>
              <a:gd name="T18" fmla="*/ 1293 w 2040"/>
              <a:gd name="T19" fmla="*/ 323 h 1697"/>
              <a:gd name="T20" fmla="*/ 1307 w 2040"/>
              <a:gd name="T21" fmla="*/ 178 h 1697"/>
              <a:gd name="T22" fmla="*/ 1396 w 2040"/>
              <a:gd name="T23" fmla="*/ 44 h 1697"/>
              <a:gd name="T24" fmla="*/ 1471 w 2040"/>
              <a:gd name="T25" fmla="*/ 26 h 1697"/>
              <a:gd name="T26" fmla="*/ 1469 w 2040"/>
              <a:gd name="T27" fmla="*/ 8 h 1697"/>
              <a:gd name="T28" fmla="*/ 1373 w 2040"/>
              <a:gd name="T29" fmla="*/ 0 h 1697"/>
              <a:gd name="T30" fmla="*/ 1281 w 2040"/>
              <a:gd name="T31" fmla="*/ 17 h 1697"/>
              <a:gd name="T32" fmla="*/ 1012 w 2040"/>
              <a:gd name="T33" fmla="*/ 228 h 1697"/>
              <a:gd name="T34" fmla="*/ 926 w 2040"/>
              <a:gd name="T35" fmla="*/ 284 h 1697"/>
              <a:gd name="T36" fmla="*/ 1008 w 2040"/>
              <a:gd name="T37" fmla="*/ 312 h 1697"/>
              <a:gd name="T38" fmla="*/ 842 w 2040"/>
              <a:gd name="T39" fmla="*/ 496 h 1697"/>
              <a:gd name="T40" fmla="*/ 695 w 2040"/>
              <a:gd name="T41" fmla="*/ 508 h 1697"/>
              <a:gd name="T42" fmla="*/ 759 w 2040"/>
              <a:gd name="T43" fmla="*/ 564 h 1697"/>
              <a:gd name="T44" fmla="*/ 605 w 2040"/>
              <a:gd name="T45" fmla="*/ 754 h 1697"/>
              <a:gd name="T46" fmla="*/ 308 w 2040"/>
              <a:gd name="T47" fmla="*/ 755 h 1697"/>
              <a:gd name="T48" fmla="*/ 21 w 2040"/>
              <a:gd name="T49" fmla="*/ 820 h 1697"/>
              <a:gd name="T50" fmla="*/ 86 w 2040"/>
              <a:gd name="T51" fmla="*/ 910 h 1697"/>
              <a:gd name="T52" fmla="*/ 367 w 2040"/>
              <a:gd name="T53" fmla="*/ 947 h 1697"/>
              <a:gd name="T54" fmla="*/ 613 w 2040"/>
              <a:gd name="T55" fmla="*/ 956 h 1697"/>
              <a:gd name="T56" fmla="*/ 722 w 2040"/>
              <a:gd name="T57" fmla="*/ 1142 h 1697"/>
              <a:gd name="T58" fmla="*/ 722 w 2040"/>
              <a:gd name="T59" fmla="*/ 1224 h 1697"/>
              <a:gd name="T60" fmla="*/ 877 w 2040"/>
              <a:gd name="T61" fmla="*/ 1242 h 1697"/>
              <a:gd name="T62" fmla="*/ 996 w 2040"/>
              <a:gd name="T63" fmla="*/ 1396 h 1697"/>
              <a:gd name="T64" fmla="*/ 932 w 2040"/>
              <a:gd name="T65" fmla="*/ 1452 h 1697"/>
              <a:gd name="T66" fmla="*/ 1077 w 2040"/>
              <a:gd name="T67" fmla="*/ 1466 h 1697"/>
              <a:gd name="T68" fmla="*/ 1304 w 2040"/>
              <a:gd name="T69" fmla="*/ 1687 h 1697"/>
              <a:gd name="T70" fmla="*/ 1395 w 2040"/>
              <a:gd name="T71" fmla="*/ 1696 h 1697"/>
              <a:gd name="T72" fmla="*/ 1492 w 2040"/>
              <a:gd name="T73" fmla="*/ 1682 h 1697"/>
              <a:gd name="T74" fmla="*/ 1442 w 2040"/>
              <a:gd name="T75" fmla="*/ 1666 h 1697"/>
              <a:gd name="T76" fmla="*/ 1382 w 2040"/>
              <a:gd name="T77" fmla="*/ 1637 h 1697"/>
              <a:gd name="T78" fmla="*/ 1291 w 2040"/>
              <a:gd name="T79" fmla="*/ 1496 h 1697"/>
              <a:gd name="T80" fmla="*/ 1205 w 2040"/>
              <a:gd name="T81" fmla="*/ 1352 h 1697"/>
              <a:gd name="T82" fmla="*/ 1226 w 2040"/>
              <a:gd name="T83" fmla="*/ 1273 h 1697"/>
              <a:gd name="T84" fmla="*/ 1123 w 2040"/>
              <a:gd name="T85" fmla="*/ 1207 h 1697"/>
              <a:gd name="T86" fmla="*/ 1083 w 2040"/>
              <a:gd name="T87" fmla="*/ 1081 h 1697"/>
              <a:gd name="T88" fmla="*/ 1056 w 2040"/>
              <a:gd name="T89" fmla="*/ 997 h 1697"/>
              <a:gd name="T90" fmla="*/ 1393 w 2040"/>
              <a:gd name="T91" fmla="*/ 946 h 1697"/>
              <a:gd name="T92" fmla="*/ 1666 w 2040"/>
              <a:gd name="T93" fmla="*/ 927 h 1697"/>
              <a:gd name="T94" fmla="*/ 1955 w 2040"/>
              <a:gd name="T95" fmla="*/ 1172 h 169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40" h="1697">
                <a:moveTo>
                  <a:pt x="2039" y="1166"/>
                </a:moveTo>
                <a:cubicBezTo>
                  <a:pt x="1952" y="866"/>
                  <a:pt x="1952" y="866"/>
                  <a:pt x="1952" y="866"/>
                </a:cubicBezTo>
                <a:cubicBezTo>
                  <a:pt x="1984" y="862"/>
                  <a:pt x="2003" y="855"/>
                  <a:pt x="2003" y="849"/>
                </a:cubicBezTo>
                <a:cubicBezTo>
                  <a:pt x="2003" y="842"/>
                  <a:pt x="1984" y="836"/>
                  <a:pt x="1952" y="831"/>
                </a:cubicBezTo>
                <a:cubicBezTo>
                  <a:pt x="2039" y="532"/>
                  <a:pt x="2039" y="532"/>
                  <a:pt x="2039" y="532"/>
                </a:cubicBezTo>
                <a:cubicBezTo>
                  <a:pt x="2040" y="529"/>
                  <a:pt x="2038" y="526"/>
                  <a:pt x="2034" y="526"/>
                </a:cubicBezTo>
                <a:cubicBezTo>
                  <a:pt x="1954" y="526"/>
                  <a:pt x="1954" y="526"/>
                  <a:pt x="1954" y="526"/>
                </a:cubicBezTo>
                <a:cubicBezTo>
                  <a:pt x="1951" y="526"/>
                  <a:pt x="1946" y="528"/>
                  <a:pt x="1944" y="531"/>
                </a:cubicBezTo>
                <a:cubicBezTo>
                  <a:pt x="1715" y="783"/>
                  <a:pt x="1715" y="783"/>
                  <a:pt x="1715" y="783"/>
                </a:cubicBezTo>
                <a:cubicBezTo>
                  <a:pt x="1694" y="780"/>
                  <a:pt x="1674" y="776"/>
                  <a:pt x="1661" y="774"/>
                </a:cubicBezTo>
                <a:cubicBezTo>
                  <a:pt x="1635" y="770"/>
                  <a:pt x="1593" y="764"/>
                  <a:pt x="1567" y="762"/>
                </a:cubicBezTo>
                <a:cubicBezTo>
                  <a:pt x="1542" y="760"/>
                  <a:pt x="1492" y="757"/>
                  <a:pt x="1457" y="757"/>
                </a:cubicBezTo>
                <a:cubicBezTo>
                  <a:pt x="1382" y="755"/>
                  <a:pt x="1382" y="755"/>
                  <a:pt x="1382" y="755"/>
                </a:cubicBezTo>
                <a:cubicBezTo>
                  <a:pt x="1346" y="754"/>
                  <a:pt x="1289" y="753"/>
                  <a:pt x="1254" y="753"/>
                </a:cubicBezTo>
                <a:cubicBezTo>
                  <a:pt x="1042" y="754"/>
                  <a:pt x="1042" y="754"/>
                  <a:pt x="1042" y="754"/>
                </a:cubicBezTo>
                <a:cubicBezTo>
                  <a:pt x="1057" y="706"/>
                  <a:pt x="1057" y="706"/>
                  <a:pt x="1057" y="706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064" y="684"/>
                  <a:pt x="1064" y="684"/>
                  <a:pt x="1064" y="684"/>
                </a:cubicBezTo>
                <a:cubicBezTo>
                  <a:pt x="1084" y="621"/>
                  <a:pt x="1084" y="621"/>
                  <a:pt x="1084" y="621"/>
                </a:cubicBezTo>
                <a:cubicBezTo>
                  <a:pt x="1154" y="599"/>
                  <a:pt x="1154" y="599"/>
                  <a:pt x="1154" y="599"/>
                </a:cubicBezTo>
                <a:cubicBezTo>
                  <a:pt x="1091" y="600"/>
                  <a:pt x="1091" y="600"/>
                  <a:pt x="1091" y="600"/>
                </a:cubicBezTo>
                <a:cubicBezTo>
                  <a:pt x="1126" y="489"/>
                  <a:pt x="1126" y="489"/>
                  <a:pt x="1126" y="489"/>
                </a:cubicBezTo>
                <a:cubicBezTo>
                  <a:pt x="1128" y="482"/>
                  <a:pt x="1133" y="472"/>
                  <a:pt x="1136" y="466"/>
                </a:cubicBezTo>
                <a:cubicBezTo>
                  <a:pt x="1142" y="457"/>
                  <a:pt x="1142" y="457"/>
                  <a:pt x="1142" y="457"/>
                </a:cubicBezTo>
                <a:cubicBezTo>
                  <a:pt x="1225" y="431"/>
                  <a:pt x="1225" y="431"/>
                  <a:pt x="1225" y="431"/>
                </a:cubicBezTo>
                <a:cubicBezTo>
                  <a:pt x="1157" y="432"/>
                  <a:pt x="1157" y="432"/>
                  <a:pt x="1157" y="432"/>
                </a:cubicBezTo>
                <a:cubicBezTo>
                  <a:pt x="1160" y="426"/>
                  <a:pt x="1160" y="426"/>
                  <a:pt x="1160" y="426"/>
                </a:cubicBezTo>
                <a:cubicBezTo>
                  <a:pt x="1163" y="420"/>
                  <a:pt x="1169" y="410"/>
                  <a:pt x="1173" y="404"/>
                </a:cubicBezTo>
                <a:cubicBezTo>
                  <a:pt x="1205" y="351"/>
                  <a:pt x="1205" y="351"/>
                  <a:pt x="1205" y="351"/>
                </a:cubicBezTo>
                <a:cubicBezTo>
                  <a:pt x="1293" y="323"/>
                  <a:pt x="1293" y="323"/>
                  <a:pt x="1293" y="323"/>
                </a:cubicBezTo>
                <a:cubicBezTo>
                  <a:pt x="1220" y="324"/>
                  <a:pt x="1220" y="324"/>
                  <a:pt x="1220" y="324"/>
                </a:cubicBezTo>
                <a:cubicBezTo>
                  <a:pt x="1294" y="200"/>
                  <a:pt x="1294" y="200"/>
                  <a:pt x="1294" y="200"/>
                </a:cubicBezTo>
                <a:cubicBezTo>
                  <a:pt x="1298" y="194"/>
                  <a:pt x="1304" y="184"/>
                  <a:pt x="1307" y="178"/>
                </a:cubicBezTo>
                <a:cubicBezTo>
                  <a:pt x="1370" y="80"/>
                  <a:pt x="1370" y="80"/>
                  <a:pt x="1370" y="80"/>
                </a:cubicBezTo>
                <a:cubicBezTo>
                  <a:pt x="1374" y="74"/>
                  <a:pt x="1381" y="65"/>
                  <a:pt x="1385" y="59"/>
                </a:cubicBezTo>
                <a:cubicBezTo>
                  <a:pt x="1396" y="44"/>
                  <a:pt x="1396" y="44"/>
                  <a:pt x="1396" y="44"/>
                </a:cubicBezTo>
                <a:cubicBezTo>
                  <a:pt x="1400" y="39"/>
                  <a:pt x="1409" y="33"/>
                  <a:pt x="1416" y="33"/>
                </a:cubicBezTo>
                <a:cubicBezTo>
                  <a:pt x="1445" y="30"/>
                  <a:pt x="1445" y="30"/>
                  <a:pt x="1445" y="30"/>
                </a:cubicBezTo>
                <a:cubicBezTo>
                  <a:pt x="1452" y="30"/>
                  <a:pt x="1464" y="28"/>
                  <a:pt x="1471" y="26"/>
                </a:cubicBezTo>
                <a:cubicBezTo>
                  <a:pt x="1495" y="20"/>
                  <a:pt x="1495" y="20"/>
                  <a:pt x="1495" y="20"/>
                </a:cubicBezTo>
                <a:cubicBezTo>
                  <a:pt x="1502" y="18"/>
                  <a:pt x="1502" y="16"/>
                  <a:pt x="1495" y="14"/>
                </a:cubicBezTo>
                <a:cubicBezTo>
                  <a:pt x="1469" y="8"/>
                  <a:pt x="1469" y="8"/>
                  <a:pt x="1469" y="8"/>
                </a:cubicBezTo>
                <a:cubicBezTo>
                  <a:pt x="1462" y="7"/>
                  <a:pt x="1451" y="5"/>
                  <a:pt x="1444" y="4"/>
                </a:cubicBezTo>
                <a:cubicBezTo>
                  <a:pt x="1399" y="0"/>
                  <a:pt x="1399" y="0"/>
                  <a:pt x="1399" y="0"/>
                </a:cubicBezTo>
                <a:cubicBezTo>
                  <a:pt x="1392" y="0"/>
                  <a:pt x="1380" y="0"/>
                  <a:pt x="1373" y="0"/>
                </a:cubicBezTo>
                <a:cubicBezTo>
                  <a:pt x="1332" y="4"/>
                  <a:pt x="1332" y="4"/>
                  <a:pt x="1332" y="4"/>
                </a:cubicBezTo>
                <a:cubicBezTo>
                  <a:pt x="1325" y="5"/>
                  <a:pt x="1314" y="7"/>
                  <a:pt x="1307" y="9"/>
                </a:cubicBezTo>
                <a:cubicBezTo>
                  <a:pt x="1281" y="17"/>
                  <a:pt x="1281" y="17"/>
                  <a:pt x="1281" y="17"/>
                </a:cubicBezTo>
                <a:cubicBezTo>
                  <a:pt x="1274" y="19"/>
                  <a:pt x="1265" y="25"/>
                  <a:pt x="1260" y="30"/>
                </a:cubicBezTo>
                <a:cubicBezTo>
                  <a:pt x="1071" y="241"/>
                  <a:pt x="1071" y="241"/>
                  <a:pt x="1071" y="241"/>
                </a:cubicBezTo>
                <a:cubicBezTo>
                  <a:pt x="1056" y="233"/>
                  <a:pt x="1035" y="228"/>
                  <a:pt x="1012" y="228"/>
                </a:cubicBezTo>
                <a:cubicBezTo>
                  <a:pt x="951" y="228"/>
                  <a:pt x="951" y="228"/>
                  <a:pt x="951" y="228"/>
                </a:cubicBezTo>
                <a:cubicBezTo>
                  <a:pt x="937" y="228"/>
                  <a:pt x="926" y="240"/>
                  <a:pt x="926" y="254"/>
                </a:cubicBezTo>
                <a:cubicBezTo>
                  <a:pt x="926" y="284"/>
                  <a:pt x="926" y="284"/>
                  <a:pt x="926" y="284"/>
                </a:cubicBezTo>
                <a:cubicBezTo>
                  <a:pt x="926" y="299"/>
                  <a:pt x="937" y="310"/>
                  <a:pt x="951" y="310"/>
                </a:cubicBezTo>
                <a:cubicBezTo>
                  <a:pt x="989" y="310"/>
                  <a:pt x="989" y="310"/>
                  <a:pt x="989" y="310"/>
                </a:cubicBezTo>
                <a:cubicBezTo>
                  <a:pt x="995" y="311"/>
                  <a:pt x="1002" y="311"/>
                  <a:pt x="1008" y="312"/>
                </a:cubicBezTo>
                <a:cubicBezTo>
                  <a:pt x="897" y="435"/>
                  <a:pt x="897" y="435"/>
                  <a:pt x="897" y="435"/>
                </a:cubicBezTo>
                <a:cubicBezTo>
                  <a:pt x="893" y="441"/>
                  <a:pt x="885" y="449"/>
                  <a:pt x="880" y="454"/>
                </a:cubicBezTo>
                <a:cubicBezTo>
                  <a:pt x="842" y="496"/>
                  <a:pt x="842" y="496"/>
                  <a:pt x="842" y="496"/>
                </a:cubicBezTo>
                <a:cubicBezTo>
                  <a:pt x="827" y="488"/>
                  <a:pt x="805" y="483"/>
                  <a:pt x="782" y="483"/>
                </a:cubicBezTo>
                <a:cubicBezTo>
                  <a:pt x="721" y="483"/>
                  <a:pt x="721" y="483"/>
                  <a:pt x="721" y="483"/>
                </a:cubicBezTo>
                <a:cubicBezTo>
                  <a:pt x="707" y="483"/>
                  <a:pt x="695" y="494"/>
                  <a:pt x="695" y="508"/>
                </a:cubicBezTo>
                <a:cubicBezTo>
                  <a:pt x="695" y="539"/>
                  <a:pt x="695" y="539"/>
                  <a:pt x="695" y="539"/>
                </a:cubicBezTo>
                <a:cubicBezTo>
                  <a:pt x="695" y="553"/>
                  <a:pt x="707" y="564"/>
                  <a:pt x="721" y="564"/>
                </a:cubicBezTo>
                <a:cubicBezTo>
                  <a:pt x="759" y="564"/>
                  <a:pt x="759" y="564"/>
                  <a:pt x="759" y="564"/>
                </a:cubicBezTo>
                <a:cubicBezTo>
                  <a:pt x="765" y="565"/>
                  <a:pt x="771" y="566"/>
                  <a:pt x="777" y="566"/>
                </a:cubicBezTo>
                <a:cubicBezTo>
                  <a:pt x="616" y="741"/>
                  <a:pt x="616" y="741"/>
                  <a:pt x="616" y="741"/>
                </a:cubicBezTo>
                <a:cubicBezTo>
                  <a:pt x="613" y="744"/>
                  <a:pt x="608" y="749"/>
                  <a:pt x="605" y="754"/>
                </a:cubicBezTo>
                <a:cubicBezTo>
                  <a:pt x="490" y="753"/>
                  <a:pt x="490" y="753"/>
                  <a:pt x="490" y="753"/>
                </a:cubicBezTo>
                <a:cubicBezTo>
                  <a:pt x="455" y="753"/>
                  <a:pt x="398" y="754"/>
                  <a:pt x="362" y="754"/>
                </a:cubicBezTo>
                <a:cubicBezTo>
                  <a:pt x="308" y="755"/>
                  <a:pt x="308" y="755"/>
                  <a:pt x="308" y="755"/>
                </a:cubicBezTo>
                <a:cubicBezTo>
                  <a:pt x="273" y="756"/>
                  <a:pt x="221" y="760"/>
                  <a:pt x="193" y="765"/>
                </a:cubicBezTo>
                <a:cubicBezTo>
                  <a:pt x="165" y="770"/>
                  <a:pt x="118" y="782"/>
                  <a:pt x="90" y="791"/>
                </a:cubicBezTo>
                <a:cubicBezTo>
                  <a:pt x="61" y="800"/>
                  <a:pt x="30" y="813"/>
                  <a:pt x="21" y="820"/>
                </a:cubicBezTo>
                <a:cubicBezTo>
                  <a:pt x="12" y="826"/>
                  <a:pt x="3" y="838"/>
                  <a:pt x="2" y="846"/>
                </a:cubicBezTo>
                <a:cubicBezTo>
                  <a:pt x="0" y="854"/>
                  <a:pt x="8" y="868"/>
                  <a:pt x="18" y="877"/>
                </a:cubicBezTo>
                <a:cubicBezTo>
                  <a:pt x="29" y="886"/>
                  <a:pt x="60" y="901"/>
                  <a:pt x="86" y="910"/>
                </a:cubicBezTo>
                <a:cubicBezTo>
                  <a:pt x="113" y="919"/>
                  <a:pt x="159" y="930"/>
                  <a:pt x="187" y="935"/>
                </a:cubicBezTo>
                <a:cubicBezTo>
                  <a:pt x="216" y="940"/>
                  <a:pt x="268" y="944"/>
                  <a:pt x="303" y="945"/>
                </a:cubicBezTo>
                <a:cubicBezTo>
                  <a:pt x="367" y="947"/>
                  <a:pt x="367" y="947"/>
                  <a:pt x="367" y="947"/>
                </a:cubicBezTo>
                <a:cubicBezTo>
                  <a:pt x="402" y="948"/>
                  <a:pt x="460" y="948"/>
                  <a:pt x="495" y="949"/>
                </a:cubicBezTo>
                <a:cubicBezTo>
                  <a:pt x="606" y="949"/>
                  <a:pt x="606" y="949"/>
                  <a:pt x="606" y="949"/>
                </a:cubicBezTo>
                <a:cubicBezTo>
                  <a:pt x="609" y="951"/>
                  <a:pt x="611" y="954"/>
                  <a:pt x="613" y="956"/>
                </a:cubicBezTo>
                <a:cubicBezTo>
                  <a:pt x="783" y="1140"/>
                  <a:pt x="783" y="1140"/>
                  <a:pt x="783" y="1140"/>
                </a:cubicBezTo>
                <a:cubicBezTo>
                  <a:pt x="775" y="1140"/>
                  <a:pt x="768" y="1141"/>
                  <a:pt x="761" y="1142"/>
                </a:cubicBezTo>
                <a:cubicBezTo>
                  <a:pt x="722" y="1142"/>
                  <a:pt x="722" y="1142"/>
                  <a:pt x="722" y="1142"/>
                </a:cubicBezTo>
                <a:cubicBezTo>
                  <a:pt x="708" y="1142"/>
                  <a:pt x="697" y="1154"/>
                  <a:pt x="697" y="1168"/>
                </a:cubicBezTo>
                <a:cubicBezTo>
                  <a:pt x="697" y="1198"/>
                  <a:pt x="697" y="1198"/>
                  <a:pt x="697" y="1198"/>
                </a:cubicBezTo>
                <a:cubicBezTo>
                  <a:pt x="697" y="1212"/>
                  <a:pt x="708" y="1224"/>
                  <a:pt x="722" y="1224"/>
                </a:cubicBezTo>
                <a:cubicBezTo>
                  <a:pt x="783" y="1224"/>
                  <a:pt x="783" y="1224"/>
                  <a:pt x="783" y="1224"/>
                </a:cubicBezTo>
                <a:cubicBezTo>
                  <a:pt x="809" y="1224"/>
                  <a:pt x="831" y="1218"/>
                  <a:pt x="847" y="1209"/>
                </a:cubicBezTo>
                <a:cubicBezTo>
                  <a:pt x="877" y="1242"/>
                  <a:pt x="877" y="1242"/>
                  <a:pt x="877" y="1242"/>
                </a:cubicBezTo>
                <a:cubicBezTo>
                  <a:pt x="882" y="1247"/>
                  <a:pt x="889" y="1256"/>
                  <a:pt x="894" y="1261"/>
                </a:cubicBezTo>
                <a:cubicBezTo>
                  <a:pt x="1014" y="1395"/>
                  <a:pt x="1014" y="1395"/>
                  <a:pt x="1014" y="1395"/>
                </a:cubicBezTo>
                <a:cubicBezTo>
                  <a:pt x="1008" y="1395"/>
                  <a:pt x="1002" y="1396"/>
                  <a:pt x="996" y="1396"/>
                </a:cubicBezTo>
                <a:cubicBezTo>
                  <a:pt x="958" y="1396"/>
                  <a:pt x="958" y="1396"/>
                  <a:pt x="958" y="1396"/>
                </a:cubicBezTo>
                <a:cubicBezTo>
                  <a:pt x="943" y="1396"/>
                  <a:pt x="932" y="1408"/>
                  <a:pt x="932" y="1422"/>
                </a:cubicBezTo>
                <a:cubicBezTo>
                  <a:pt x="932" y="1452"/>
                  <a:pt x="932" y="1452"/>
                  <a:pt x="932" y="1452"/>
                </a:cubicBezTo>
                <a:cubicBezTo>
                  <a:pt x="932" y="1467"/>
                  <a:pt x="943" y="1478"/>
                  <a:pt x="958" y="1478"/>
                </a:cubicBezTo>
                <a:cubicBezTo>
                  <a:pt x="1018" y="1478"/>
                  <a:pt x="1018" y="1478"/>
                  <a:pt x="1018" y="1478"/>
                </a:cubicBezTo>
                <a:cubicBezTo>
                  <a:pt x="1041" y="1478"/>
                  <a:pt x="1062" y="1473"/>
                  <a:pt x="1077" y="1466"/>
                </a:cubicBezTo>
                <a:cubicBezTo>
                  <a:pt x="1257" y="1666"/>
                  <a:pt x="1257" y="1666"/>
                  <a:pt x="1257" y="1666"/>
                </a:cubicBezTo>
                <a:cubicBezTo>
                  <a:pt x="1262" y="1672"/>
                  <a:pt x="1271" y="1678"/>
                  <a:pt x="1278" y="1680"/>
                </a:cubicBezTo>
                <a:cubicBezTo>
                  <a:pt x="1304" y="1687"/>
                  <a:pt x="1304" y="1687"/>
                  <a:pt x="1304" y="1687"/>
                </a:cubicBezTo>
                <a:cubicBezTo>
                  <a:pt x="1311" y="1689"/>
                  <a:pt x="1322" y="1691"/>
                  <a:pt x="1329" y="1692"/>
                </a:cubicBezTo>
                <a:cubicBezTo>
                  <a:pt x="1370" y="1696"/>
                  <a:pt x="1370" y="1696"/>
                  <a:pt x="1370" y="1696"/>
                </a:cubicBezTo>
                <a:cubicBezTo>
                  <a:pt x="1377" y="1697"/>
                  <a:pt x="1388" y="1697"/>
                  <a:pt x="1395" y="1696"/>
                </a:cubicBezTo>
                <a:cubicBezTo>
                  <a:pt x="1440" y="1692"/>
                  <a:pt x="1440" y="1692"/>
                  <a:pt x="1440" y="1692"/>
                </a:cubicBezTo>
                <a:cubicBezTo>
                  <a:pt x="1447" y="1691"/>
                  <a:pt x="1459" y="1690"/>
                  <a:pt x="1466" y="1688"/>
                </a:cubicBezTo>
                <a:cubicBezTo>
                  <a:pt x="1492" y="1682"/>
                  <a:pt x="1492" y="1682"/>
                  <a:pt x="1492" y="1682"/>
                </a:cubicBezTo>
                <a:cubicBezTo>
                  <a:pt x="1499" y="1681"/>
                  <a:pt x="1499" y="1678"/>
                  <a:pt x="1492" y="1676"/>
                </a:cubicBezTo>
                <a:cubicBezTo>
                  <a:pt x="1467" y="1670"/>
                  <a:pt x="1467" y="1670"/>
                  <a:pt x="1467" y="1670"/>
                </a:cubicBezTo>
                <a:cubicBezTo>
                  <a:pt x="1460" y="1669"/>
                  <a:pt x="1449" y="1667"/>
                  <a:pt x="1442" y="1666"/>
                </a:cubicBezTo>
                <a:cubicBezTo>
                  <a:pt x="1413" y="1664"/>
                  <a:pt x="1413" y="1664"/>
                  <a:pt x="1413" y="1664"/>
                </a:cubicBezTo>
                <a:cubicBezTo>
                  <a:pt x="1406" y="1663"/>
                  <a:pt x="1397" y="1658"/>
                  <a:pt x="1393" y="1652"/>
                </a:cubicBezTo>
                <a:cubicBezTo>
                  <a:pt x="1382" y="1637"/>
                  <a:pt x="1382" y="1637"/>
                  <a:pt x="1382" y="1637"/>
                </a:cubicBezTo>
                <a:cubicBezTo>
                  <a:pt x="1378" y="1632"/>
                  <a:pt x="1371" y="1622"/>
                  <a:pt x="1367" y="1616"/>
                </a:cubicBezTo>
                <a:cubicBezTo>
                  <a:pt x="1304" y="1518"/>
                  <a:pt x="1304" y="1518"/>
                  <a:pt x="1304" y="1518"/>
                </a:cubicBezTo>
                <a:cubicBezTo>
                  <a:pt x="1300" y="1512"/>
                  <a:pt x="1294" y="1502"/>
                  <a:pt x="1291" y="1496"/>
                </a:cubicBezTo>
                <a:cubicBezTo>
                  <a:pt x="1221" y="1379"/>
                  <a:pt x="1221" y="1379"/>
                  <a:pt x="1221" y="1379"/>
                </a:cubicBezTo>
                <a:cubicBezTo>
                  <a:pt x="1295" y="1380"/>
                  <a:pt x="1295" y="1380"/>
                  <a:pt x="1295" y="1380"/>
                </a:cubicBezTo>
                <a:cubicBezTo>
                  <a:pt x="1205" y="1352"/>
                  <a:pt x="1205" y="1352"/>
                  <a:pt x="1205" y="1352"/>
                </a:cubicBezTo>
                <a:cubicBezTo>
                  <a:pt x="1169" y="1292"/>
                  <a:pt x="1169" y="1292"/>
                  <a:pt x="1169" y="1292"/>
                </a:cubicBezTo>
                <a:cubicBezTo>
                  <a:pt x="1166" y="1287"/>
                  <a:pt x="1161" y="1278"/>
                  <a:pt x="1157" y="1272"/>
                </a:cubicBezTo>
                <a:cubicBezTo>
                  <a:pt x="1226" y="1273"/>
                  <a:pt x="1226" y="1273"/>
                  <a:pt x="1226" y="1273"/>
                </a:cubicBezTo>
                <a:cubicBezTo>
                  <a:pt x="1143" y="1246"/>
                  <a:pt x="1143" y="1246"/>
                  <a:pt x="1143" y="1246"/>
                </a:cubicBezTo>
                <a:cubicBezTo>
                  <a:pt x="1133" y="1230"/>
                  <a:pt x="1133" y="1230"/>
                  <a:pt x="1133" y="1230"/>
                </a:cubicBezTo>
                <a:cubicBezTo>
                  <a:pt x="1130" y="1224"/>
                  <a:pt x="1125" y="1214"/>
                  <a:pt x="1123" y="1207"/>
                </a:cubicBezTo>
                <a:cubicBezTo>
                  <a:pt x="1090" y="1103"/>
                  <a:pt x="1090" y="1103"/>
                  <a:pt x="1090" y="1103"/>
                </a:cubicBezTo>
                <a:cubicBezTo>
                  <a:pt x="1156" y="1104"/>
                  <a:pt x="1156" y="1104"/>
                  <a:pt x="1156" y="1104"/>
                </a:cubicBezTo>
                <a:cubicBezTo>
                  <a:pt x="1083" y="1081"/>
                  <a:pt x="1083" y="1081"/>
                  <a:pt x="1083" y="1081"/>
                </a:cubicBezTo>
                <a:cubicBezTo>
                  <a:pt x="1063" y="1019"/>
                  <a:pt x="1063" y="1019"/>
                  <a:pt x="1063" y="1019"/>
                </a:cubicBezTo>
                <a:cubicBezTo>
                  <a:pt x="1130" y="1020"/>
                  <a:pt x="1130" y="1020"/>
                  <a:pt x="1130" y="1020"/>
                </a:cubicBezTo>
                <a:cubicBezTo>
                  <a:pt x="1056" y="997"/>
                  <a:pt x="1056" y="997"/>
                  <a:pt x="1056" y="997"/>
                </a:cubicBezTo>
                <a:cubicBezTo>
                  <a:pt x="1040" y="948"/>
                  <a:pt x="1040" y="948"/>
                  <a:pt x="1040" y="948"/>
                </a:cubicBezTo>
                <a:cubicBezTo>
                  <a:pt x="1265" y="948"/>
                  <a:pt x="1265" y="948"/>
                  <a:pt x="1265" y="948"/>
                </a:cubicBezTo>
                <a:cubicBezTo>
                  <a:pt x="1300" y="948"/>
                  <a:pt x="1358" y="947"/>
                  <a:pt x="1393" y="946"/>
                </a:cubicBezTo>
                <a:cubicBezTo>
                  <a:pt x="1463" y="944"/>
                  <a:pt x="1463" y="944"/>
                  <a:pt x="1463" y="944"/>
                </a:cubicBezTo>
                <a:cubicBezTo>
                  <a:pt x="1498" y="943"/>
                  <a:pt x="1548" y="941"/>
                  <a:pt x="1574" y="939"/>
                </a:cubicBezTo>
                <a:cubicBezTo>
                  <a:pt x="1599" y="937"/>
                  <a:pt x="1641" y="932"/>
                  <a:pt x="1666" y="927"/>
                </a:cubicBezTo>
                <a:cubicBezTo>
                  <a:pt x="1679" y="924"/>
                  <a:pt x="1698" y="921"/>
                  <a:pt x="1718" y="917"/>
                </a:cubicBezTo>
                <a:cubicBezTo>
                  <a:pt x="1944" y="1167"/>
                  <a:pt x="1944" y="1167"/>
                  <a:pt x="1944" y="1167"/>
                </a:cubicBezTo>
                <a:cubicBezTo>
                  <a:pt x="1947" y="1170"/>
                  <a:pt x="1951" y="1172"/>
                  <a:pt x="1955" y="1172"/>
                </a:cubicBezTo>
                <a:cubicBezTo>
                  <a:pt x="2035" y="1172"/>
                  <a:pt x="2035" y="1172"/>
                  <a:pt x="2035" y="1172"/>
                </a:cubicBezTo>
                <a:cubicBezTo>
                  <a:pt x="2038" y="1172"/>
                  <a:pt x="2040" y="1169"/>
                  <a:pt x="2039" y="1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KSO_Shape"/>
          <p:cNvSpPr/>
          <p:nvPr/>
        </p:nvSpPr>
        <p:spPr bwMode="auto">
          <a:xfrm>
            <a:off x="5509872" y="2496368"/>
            <a:ext cx="144001" cy="144001"/>
          </a:xfrm>
          <a:custGeom>
            <a:avLst/>
            <a:gdLst>
              <a:gd name="T0" fmla="*/ 2147483646 w 232"/>
              <a:gd name="T1" fmla="*/ 2147483646 h 195"/>
              <a:gd name="T2" fmla="*/ 2147483646 w 232"/>
              <a:gd name="T3" fmla="*/ 0 h 195"/>
              <a:gd name="T4" fmla="*/ 2147483646 w 232"/>
              <a:gd name="T5" fmla="*/ 0 h 195"/>
              <a:gd name="T6" fmla="*/ 2147483646 w 232"/>
              <a:gd name="T7" fmla="*/ 2147483646 h 195"/>
              <a:gd name="T8" fmla="*/ 2147483646 w 232"/>
              <a:gd name="T9" fmla="*/ 2147483646 h 195"/>
              <a:gd name="T10" fmla="*/ 2147483646 w 232"/>
              <a:gd name="T11" fmla="*/ 2147483646 h 195"/>
              <a:gd name="T12" fmla="*/ 2147483646 w 232"/>
              <a:gd name="T13" fmla="*/ 2147483646 h 195"/>
              <a:gd name="T14" fmla="*/ 2147483646 w 232"/>
              <a:gd name="T15" fmla="*/ 2147483646 h 195"/>
              <a:gd name="T16" fmla="*/ 2147483646 w 232"/>
              <a:gd name="T17" fmla="*/ 2147483646 h 195"/>
              <a:gd name="T18" fmla="*/ 2147483646 w 232"/>
              <a:gd name="T19" fmla="*/ 2147483646 h 195"/>
              <a:gd name="T20" fmla="*/ 2147483646 w 232"/>
              <a:gd name="T21" fmla="*/ 2147483646 h 195"/>
              <a:gd name="T22" fmla="*/ 2147483646 w 232"/>
              <a:gd name="T23" fmla="*/ 2147483646 h 195"/>
              <a:gd name="T24" fmla="*/ 2147483646 w 232"/>
              <a:gd name="T25" fmla="*/ 2147483646 h 195"/>
              <a:gd name="T26" fmla="*/ 2147483646 w 232"/>
              <a:gd name="T27" fmla="*/ 2147483646 h 195"/>
              <a:gd name="T28" fmla="*/ 2147483646 w 232"/>
              <a:gd name="T29" fmla="*/ 2147483646 h 195"/>
              <a:gd name="T30" fmla="*/ 2147483646 w 232"/>
              <a:gd name="T31" fmla="*/ 2147483646 h 195"/>
              <a:gd name="T32" fmla="*/ 0 w 232"/>
              <a:gd name="T33" fmla="*/ 2147483646 h 195"/>
              <a:gd name="T34" fmla="*/ 0 w 232"/>
              <a:gd name="T35" fmla="*/ 2147483646 h 195"/>
              <a:gd name="T36" fmla="*/ 2147483646 w 232"/>
              <a:gd name="T37" fmla="*/ 2147483646 h 195"/>
              <a:gd name="T38" fmla="*/ 2147483646 w 232"/>
              <a:gd name="T39" fmla="*/ 2147483646 h 195"/>
              <a:gd name="T40" fmla="*/ 2147483646 w 232"/>
              <a:gd name="T41" fmla="*/ 2147483646 h 195"/>
              <a:gd name="T42" fmla="*/ 2147483646 w 232"/>
              <a:gd name="T43" fmla="*/ 2147483646 h 195"/>
              <a:gd name="T44" fmla="*/ 2147483646 w 232"/>
              <a:gd name="T45" fmla="*/ 2147483646 h 195"/>
              <a:gd name="T46" fmla="*/ 2147483646 w 232"/>
              <a:gd name="T47" fmla="*/ 2147483646 h 195"/>
              <a:gd name="T48" fmla="*/ 2147483646 w 232"/>
              <a:gd name="T49" fmla="*/ 2147483646 h 195"/>
              <a:gd name="T50" fmla="*/ 2147483646 w 232"/>
              <a:gd name="T51" fmla="*/ 2147483646 h 195"/>
              <a:gd name="T52" fmla="*/ 2147483646 w 232"/>
              <a:gd name="T53" fmla="*/ 2147483646 h 195"/>
              <a:gd name="T54" fmla="*/ 2147483646 w 232"/>
              <a:gd name="T55" fmla="*/ 2147483646 h 195"/>
              <a:gd name="T56" fmla="*/ 2147483646 w 232"/>
              <a:gd name="T57" fmla="*/ 2147483646 h 195"/>
              <a:gd name="T58" fmla="*/ 2147483646 w 232"/>
              <a:gd name="T59" fmla="*/ 2147483646 h 195"/>
              <a:gd name="T60" fmla="*/ 2147483646 w 232"/>
              <a:gd name="T61" fmla="*/ 2147483646 h 195"/>
              <a:gd name="T62" fmla="*/ 2147483646 w 232"/>
              <a:gd name="T63" fmla="*/ 2147483646 h 195"/>
              <a:gd name="T64" fmla="*/ 2147483646 w 232"/>
              <a:gd name="T65" fmla="*/ 2147483646 h 195"/>
              <a:gd name="T66" fmla="*/ 2147483646 w 232"/>
              <a:gd name="T67" fmla="*/ 2147483646 h 195"/>
              <a:gd name="T68" fmla="*/ 2147483646 w 232"/>
              <a:gd name="T69" fmla="*/ 2147483646 h 195"/>
              <a:gd name="T70" fmla="*/ 2147483646 w 232"/>
              <a:gd name="T71" fmla="*/ 2147483646 h 195"/>
              <a:gd name="T72" fmla="*/ 2147483646 w 232"/>
              <a:gd name="T73" fmla="*/ 2147483646 h 195"/>
              <a:gd name="T74" fmla="*/ 2147483646 w 232"/>
              <a:gd name="T75" fmla="*/ 2147483646 h 195"/>
              <a:gd name="T76" fmla="*/ 2147483646 w 232"/>
              <a:gd name="T77" fmla="*/ 2147483646 h 195"/>
              <a:gd name="T78" fmla="*/ 2147483646 w 232"/>
              <a:gd name="T79" fmla="*/ 2147483646 h 195"/>
              <a:gd name="T80" fmla="*/ 2147483646 w 232"/>
              <a:gd name="T81" fmla="*/ 2147483646 h 195"/>
              <a:gd name="T82" fmla="*/ 2147483646 w 232"/>
              <a:gd name="T83" fmla="*/ 2147483646 h 195"/>
              <a:gd name="T84" fmla="*/ 2147483646 w 232"/>
              <a:gd name="T85" fmla="*/ 2147483646 h 195"/>
              <a:gd name="T86" fmla="*/ 2147483646 w 232"/>
              <a:gd name="T87" fmla="*/ 2147483646 h 195"/>
              <a:gd name="T88" fmla="*/ 2147483646 w 232"/>
              <a:gd name="T89" fmla="*/ 2147483646 h 195"/>
              <a:gd name="T90" fmla="*/ 2147483646 w 232"/>
              <a:gd name="T91" fmla="*/ 2147483646 h 195"/>
              <a:gd name="T92" fmla="*/ 2147483646 w 232"/>
              <a:gd name="T93" fmla="*/ 2147483646 h 195"/>
              <a:gd name="T94" fmla="*/ 2147483646 w 232"/>
              <a:gd name="T95" fmla="*/ 2147483646 h 195"/>
              <a:gd name="T96" fmla="*/ 2147483646 w 232"/>
              <a:gd name="T97" fmla="*/ 2147483646 h 1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" h="195">
                <a:moveTo>
                  <a:pt x="155" y="27"/>
                </a:moveTo>
                <a:cubicBezTo>
                  <a:pt x="153" y="10"/>
                  <a:pt x="142" y="0"/>
                  <a:pt x="127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0" y="0"/>
                  <a:pt x="79" y="10"/>
                  <a:pt x="77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195"/>
                  <a:pt x="58" y="195"/>
                  <a:pt x="58" y="195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8"/>
                  <a:pt x="174" y="28"/>
                  <a:pt x="174" y="28"/>
                </a:cubicBezTo>
                <a:lnTo>
                  <a:pt x="155" y="27"/>
                </a:lnTo>
                <a:close/>
                <a:moveTo>
                  <a:pt x="105" y="12"/>
                </a:moveTo>
                <a:cubicBezTo>
                  <a:pt x="127" y="12"/>
                  <a:pt x="127" y="12"/>
                  <a:pt x="127" y="12"/>
                </a:cubicBezTo>
                <a:cubicBezTo>
                  <a:pt x="135" y="12"/>
                  <a:pt x="140" y="18"/>
                  <a:pt x="14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3" y="13"/>
                  <a:pt x="102" y="12"/>
                  <a:pt x="105" y="12"/>
                </a:cubicBezTo>
                <a:close/>
                <a:moveTo>
                  <a:pt x="45" y="28"/>
                </a:moveTo>
                <a:cubicBezTo>
                  <a:pt x="21" y="28"/>
                  <a:pt x="21" y="28"/>
                  <a:pt x="21" y="28"/>
                </a:cubicBezTo>
                <a:cubicBezTo>
                  <a:pt x="9" y="28"/>
                  <a:pt x="0" y="37"/>
                  <a:pt x="0" y="49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85"/>
                  <a:pt x="9" y="195"/>
                  <a:pt x="21" y="195"/>
                </a:cubicBezTo>
                <a:cubicBezTo>
                  <a:pt x="45" y="195"/>
                  <a:pt x="45" y="195"/>
                  <a:pt x="45" y="195"/>
                </a:cubicBezTo>
                <a:lnTo>
                  <a:pt x="45" y="28"/>
                </a:lnTo>
                <a:close/>
                <a:moveTo>
                  <a:pt x="232" y="174"/>
                </a:moveTo>
                <a:cubicBezTo>
                  <a:pt x="232" y="185"/>
                  <a:pt x="223" y="195"/>
                  <a:pt x="211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211" y="28"/>
                  <a:pt x="211" y="28"/>
                  <a:pt x="211" y="28"/>
                </a:cubicBezTo>
                <a:cubicBezTo>
                  <a:pt x="223" y="28"/>
                  <a:pt x="232" y="37"/>
                  <a:pt x="232" y="49"/>
                </a:cubicBezTo>
                <a:lnTo>
                  <a:pt x="232" y="174"/>
                </a:lnTo>
                <a:close/>
                <a:moveTo>
                  <a:pt x="125" y="128"/>
                </a:moveTo>
                <a:cubicBezTo>
                  <a:pt x="125" y="123"/>
                  <a:pt x="121" y="120"/>
                  <a:pt x="111" y="117"/>
                </a:cubicBezTo>
                <a:cubicBezTo>
                  <a:pt x="98" y="113"/>
                  <a:pt x="89" y="107"/>
                  <a:pt x="89" y="94"/>
                </a:cubicBezTo>
                <a:cubicBezTo>
                  <a:pt x="89" y="83"/>
                  <a:pt x="97" y="75"/>
                  <a:pt x="110" y="7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31" y="72"/>
                  <a:pt x="136" y="73"/>
                  <a:pt x="141" y="75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4" y="88"/>
                  <a:pt x="128" y="85"/>
                  <a:pt x="119" y="85"/>
                </a:cubicBezTo>
                <a:cubicBezTo>
                  <a:pt x="111" y="85"/>
                  <a:pt x="108" y="89"/>
                  <a:pt x="108" y="92"/>
                </a:cubicBezTo>
                <a:cubicBezTo>
                  <a:pt x="108" y="96"/>
                  <a:pt x="112" y="99"/>
                  <a:pt x="123" y="103"/>
                </a:cubicBezTo>
                <a:cubicBezTo>
                  <a:pt x="138" y="108"/>
                  <a:pt x="144" y="115"/>
                  <a:pt x="144" y="126"/>
                </a:cubicBezTo>
                <a:cubicBezTo>
                  <a:pt x="144" y="137"/>
                  <a:pt x="136" y="147"/>
                  <a:pt x="122" y="149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1" y="150"/>
                  <a:pt x="93" y="148"/>
                  <a:pt x="88" y="145"/>
                </a:cubicBezTo>
                <a:cubicBezTo>
                  <a:pt x="92" y="130"/>
                  <a:pt x="92" y="130"/>
                  <a:pt x="92" y="130"/>
                </a:cubicBezTo>
                <a:cubicBezTo>
                  <a:pt x="97" y="133"/>
                  <a:pt x="105" y="136"/>
                  <a:pt x="113" y="136"/>
                </a:cubicBezTo>
                <a:cubicBezTo>
                  <a:pt x="120" y="136"/>
                  <a:pt x="125" y="133"/>
                  <a:pt x="125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KSO_Shape"/>
          <p:cNvSpPr/>
          <p:nvPr/>
        </p:nvSpPr>
        <p:spPr bwMode="auto">
          <a:xfrm>
            <a:off x="6510650" y="2492087"/>
            <a:ext cx="144001" cy="144001"/>
          </a:xfrm>
          <a:custGeom>
            <a:avLst/>
            <a:gdLst>
              <a:gd name="T0" fmla="*/ 899672 w 3883"/>
              <a:gd name="T1" fmla="*/ 1800397 h 3884"/>
              <a:gd name="T2" fmla="*/ 0 w 3883"/>
              <a:gd name="T3" fmla="*/ 900199 h 3884"/>
              <a:gd name="T4" fmla="*/ 899672 w 3883"/>
              <a:gd name="T5" fmla="*/ 0 h 3884"/>
              <a:gd name="T6" fmla="*/ 1799808 w 3883"/>
              <a:gd name="T7" fmla="*/ 900199 h 3884"/>
              <a:gd name="T8" fmla="*/ 899672 w 3883"/>
              <a:gd name="T9" fmla="*/ 1800397 h 3884"/>
              <a:gd name="T10" fmla="*/ 899672 w 3883"/>
              <a:gd name="T11" fmla="*/ 315209 h 3884"/>
              <a:gd name="T12" fmla="*/ 315187 w 3883"/>
              <a:gd name="T13" fmla="*/ 900199 h 3884"/>
              <a:gd name="T14" fmla="*/ 899672 w 3883"/>
              <a:gd name="T15" fmla="*/ 1485188 h 3884"/>
              <a:gd name="T16" fmla="*/ 1484621 w 3883"/>
              <a:gd name="T17" fmla="*/ 900199 h 3884"/>
              <a:gd name="T18" fmla="*/ 899672 w 3883"/>
              <a:gd name="T19" fmla="*/ 315209 h 3884"/>
              <a:gd name="T20" fmla="*/ 1192610 w 3883"/>
              <a:gd name="T21" fmla="*/ 897417 h 3884"/>
              <a:gd name="T22" fmla="*/ 1183804 w 3883"/>
              <a:gd name="T23" fmla="*/ 827422 h 3884"/>
              <a:gd name="T24" fmla="*/ 1350667 w 3883"/>
              <a:gd name="T25" fmla="*/ 731469 h 3884"/>
              <a:gd name="T26" fmla="*/ 1370135 w 3883"/>
              <a:gd name="T27" fmla="*/ 864042 h 3884"/>
              <a:gd name="T28" fmla="*/ 1367353 w 3883"/>
              <a:gd name="T29" fmla="*/ 901589 h 3884"/>
              <a:gd name="T30" fmla="*/ 1370135 w 3883"/>
              <a:gd name="T31" fmla="*/ 939600 h 3884"/>
              <a:gd name="T32" fmla="*/ 1350667 w 3883"/>
              <a:gd name="T33" fmla="*/ 1072173 h 3884"/>
              <a:gd name="T34" fmla="*/ 1181486 w 3883"/>
              <a:gd name="T35" fmla="*/ 974365 h 3884"/>
              <a:gd name="T36" fmla="*/ 1192610 w 3883"/>
              <a:gd name="T37" fmla="*/ 897417 h 3884"/>
              <a:gd name="T38" fmla="*/ 990984 w 3883"/>
              <a:gd name="T39" fmla="*/ 623927 h 3884"/>
              <a:gd name="T40" fmla="*/ 985885 w 3883"/>
              <a:gd name="T41" fmla="*/ 426922 h 3884"/>
              <a:gd name="T42" fmla="*/ 1270480 w 3883"/>
              <a:gd name="T43" fmla="*/ 603532 h 3884"/>
              <a:gd name="T44" fmla="*/ 1110569 w 3883"/>
              <a:gd name="T45" fmla="*/ 697167 h 3884"/>
              <a:gd name="T46" fmla="*/ 990984 w 3883"/>
              <a:gd name="T47" fmla="*/ 623927 h 3884"/>
              <a:gd name="T48" fmla="*/ 1041506 w 3883"/>
              <a:gd name="T49" fmla="*/ 892318 h 3884"/>
              <a:gd name="T50" fmla="*/ 897818 w 3883"/>
              <a:gd name="T51" fmla="*/ 1035553 h 3884"/>
              <a:gd name="T52" fmla="*/ 754594 w 3883"/>
              <a:gd name="T53" fmla="*/ 892318 h 3884"/>
              <a:gd name="T54" fmla="*/ 897818 w 3883"/>
              <a:gd name="T55" fmla="*/ 749084 h 3884"/>
              <a:gd name="T56" fmla="*/ 1041506 w 3883"/>
              <a:gd name="T57" fmla="*/ 892318 h 3884"/>
              <a:gd name="T58" fmla="*/ 697119 w 3883"/>
              <a:gd name="T59" fmla="*/ 702730 h 3884"/>
              <a:gd name="T60" fmla="*/ 519131 w 3883"/>
              <a:gd name="T61" fmla="*/ 600750 h 3884"/>
              <a:gd name="T62" fmla="*/ 811605 w 3883"/>
              <a:gd name="T63" fmla="*/ 425532 h 3884"/>
              <a:gd name="T64" fmla="*/ 807897 w 3883"/>
              <a:gd name="T65" fmla="*/ 629026 h 3884"/>
              <a:gd name="T66" fmla="*/ 697119 w 3883"/>
              <a:gd name="T67" fmla="*/ 702730 h 3884"/>
              <a:gd name="T68" fmla="*/ 620176 w 3883"/>
              <a:gd name="T69" fmla="*/ 897417 h 3884"/>
              <a:gd name="T70" fmla="*/ 627592 w 3883"/>
              <a:gd name="T71" fmla="*/ 961850 h 3884"/>
              <a:gd name="T72" fmla="*/ 437090 w 3883"/>
              <a:gd name="T73" fmla="*/ 1074027 h 3884"/>
              <a:gd name="T74" fmla="*/ 417159 w 3883"/>
              <a:gd name="T75" fmla="*/ 939600 h 3884"/>
              <a:gd name="T76" fmla="*/ 420403 w 3883"/>
              <a:gd name="T77" fmla="*/ 901589 h 3884"/>
              <a:gd name="T78" fmla="*/ 417159 w 3883"/>
              <a:gd name="T79" fmla="*/ 864042 h 3884"/>
              <a:gd name="T80" fmla="*/ 437090 w 3883"/>
              <a:gd name="T81" fmla="*/ 729615 h 3884"/>
              <a:gd name="T82" fmla="*/ 626202 w 3883"/>
              <a:gd name="T83" fmla="*/ 840402 h 3884"/>
              <a:gd name="T84" fmla="*/ 620176 w 3883"/>
              <a:gd name="T85" fmla="*/ 897417 h 3884"/>
              <a:gd name="T86" fmla="*/ 805580 w 3883"/>
              <a:gd name="T87" fmla="*/ 1164881 h 3884"/>
              <a:gd name="T88" fmla="*/ 811605 w 3883"/>
              <a:gd name="T89" fmla="*/ 1378110 h 3884"/>
              <a:gd name="T90" fmla="*/ 519131 w 3883"/>
              <a:gd name="T91" fmla="*/ 1202891 h 3884"/>
              <a:gd name="T92" fmla="*/ 703144 w 3883"/>
              <a:gd name="T93" fmla="*/ 1098594 h 3884"/>
              <a:gd name="T94" fmla="*/ 805580 w 3883"/>
              <a:gd name="T95" fmla="*/ 1164881 h 3884"/>
              <a:gd name="T96" fmla="*/ 1104080 w 3883"/>
              <a:gd name="T97" fmla="*/ 1104157 h 3884"/>
              <a:gd name="T98" fmla="*/ 1270480 w 3883"/>
              <a:gd name="T99" fmla="*/ 1200110 h 3884"/>
              <a:gd name="T100" fmla="*/ 985885 w 3883"/>
              <a:gd name="T101" fmla="*/ 1376720 h 3884"/>
              <a:gd name="T102" fmla="*/ 992374 w 3883"/>
              <a:gd name="T103" fmla="*/ 1170443 h 3884"/>
              <a:gd name="T104" fmla="*/ 1104080 w 3883"/>
              <a:gd name="T105" fmla="*/ 1104157 h 388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883" h="3884">
                <a:moveTo>
                  <a:pt x="1941" y="3884"/>
                </a:moveTo>
                <a:cubicBezTo>
                  <a:pt x="869" y="3884"/>
                  <a:pt x="0" y="3014"/>
                  <a:pt x="0" y="1942"/>
                </a:cubicBezTo>
                <a:cubicBezTo>
                  <a:pt x="0" y="870"/>
                  <a:pt x="869" y="0"/>
                  <a:pt x="1941" y="0"/>
                </a:cubicBezTo>
                <a:cubicBezTo>
                  <a:pt x="3014" y="0"/>
                  <a:pt x="3883" y="870"/>
                  <a:pt x="3883" y="1942"/>
                </a:cubicBezTo>
                <a:cubicBezTo>
                  <a:pt x="3883" y="3014"/>
                  <a:pt x="3014" y="3884"/>
                  <a:pt x="1941" y="3884"/>
                </a:cubicBezTo>
                <a:close/>
                <a:moveTo>
                  <a:pt x="1941" y="680"/>
                </a:moveTo>
                <a:cubicBezTo>
                  <a:pt x="1244" y="680"/>
                  <a:pt x="680" y="1245"/>
                  <a:pt x="680" y="1942"/>
                </a:cubicBezTo>
                <a:cubicBezTo>
                  <a:pt x="680" y="2639"/>
                  <a:pt x="1244" y="3204"/>
                  <a:pt x="1941" y="3204"/>
                </a:cubicBezTo>
                <a:cubicBezTo>
                  <a:pt x="2638" y="3204"/>
                  <a:pt x="3203" y="2639"/>
                  <a:pt x="3203" y="1942"/>
                </a:cubicBezTo>
                <a:cubicBezTo>
                  <a:pt x="3203" y="1245"/>
                  <a:pt x="2638" y="680"/>
                  <a:pt x="1941" y="680"/>
                </a:cubicBezTo>
                <a:close/>
                <a:moveTo>
                  <a:pt x="2573" y="1936"/>
                </a:moveTo>
                <a:cubicBezTo>
                  <a:pt x="2573" y="1884"/>
                  <a:pt x="2566" y="1834"/>
                  <a:pt x="2554" y="1785"/>
                </a:cubicBezTo>
                <a:cubicBezTo>
                  <a:pt x="2680" y="1687"/>
                  <a:pt x="2812" y="1619"/>
                  <a:pt x="2914" y="1578"/>
                </a:cubicBezTo>
                <a:cubicBezTo>
                  <a:pt x="2941" y="1669"/>
                  <a:pt x="2956" y="1765"/>
                  <a:pt x="2956" y="1864"/>
                </a:cubicBezTo>
                <a:cubicBezTo>
                  <a:pt x="2956" y="1892"/>
                  <a:pt x="2952" y="1919"/>
                  <a:pt x="2950" y="1945"/>
                </a:cubicBezTo>
                <a:cubicBezTo>
                  <a:pt x="2952" y="1972"/>
                  <a:pt x="2956" y="1999"/>
                  <a:pt x="2956" y="2027"/>
                </a:cubicBezTo>
                <a:cubicBezTo>
                  <a:pt x="2956" y="2126"/>
                  <a:pt x="2941" y="2222"/>
                  <a:pt x="2914" y="2313"/>
                </a:cubicBezTo>
                <a:cubicBezTo>
                  <a:pt x="2811" y="2272"/>
                  <a:pt x="2677" y="2203"/>
                  <a:pt x="2549" y="2102"/>
                </a:cubicBezTo>
                <a:cubicBezTo>
                  <a:pt x="2564" y="2049"/>
                  <a:pt x="2573" y="1993"/>
                  <a:pt x="2573" y="1936"/>
                </a:cubicBezTo>
                <a:close/>
                <a:moveTo>
                  <a:pt x="2138" y="1346"/>
                </a:moveTo>
                <a:cubicBezTo>
                  <a:pt x="2121" y="1240"/>
                  <a:pt x="2107" y="1087"/>
                  <a:pt x="2127" y="921"/>
                </a:cubicBezTo>
                <a:cubicBezTo>
                  <a:pt x="2375" y="970"/>
                  <a:pt x="2591" y="1109"/>
                  <a:pt x="2741" y="1302"/>
                </a:cubicBezTo>
                <a:cubicBezTo>
                  <a:pt x="2629" y="1401"/>
                  <a:pt x="2502" y="1464"/>
                  <a:pt x="2396" y="1504"/>
                </a:cubicBezTo>
                <a:cubicBezTo>
                  <a:pt x="2325" y="1432"/>
                  <a:pt x="2237" y="1376"/>
                  <a:pt x="2138" y="1346"/>
                </a:cubicBezTo>
                <a:close/>
                <a:moveTo>
                  <a:pt x="2247" y="1925"/>
                </a:moveTo>
                <a:cubicBezTo>
                  <a:pt x="2247" y="2096"/>
                  <a:pt x="2108" y="2234"/>
                  <a:pt x="1937" y="2234"/>
                </a:cubicBezTo>
                <a:cubicBezTo>
                  <a:pt x="1767" y="2234"/>
                  <a:pt x="1628" y="2096"/>
                  <a:pt x="1628" y="1925"/>
                </a:cubicBezTo>
                <a:cubicBezTo>
                  <a:pt x="1628" y="1754"/>
                  <a:pt x="1767" y="1616"/>
                  <a:pt x="1937" y="1616"/>
                </a:cubicBezTo>
                <a:cubicBezTo>
                  <a:pt x="2108" y="1616"/>
                  <a:pt x="2247" y="1754"/>
                  <a:pt x="2247" y="1925"/>
                </a:cubicBezTo>
                <a:close/>
                <a:moveTo>
                  <a:pt x="1504" y="1516"/>
                </a:moveTo>
                <a:cubicBezTo>
                  <a:pt x="1390" y="1477"/>
                  <a:pt x="1244" y="1409"/>
                  <a:pt x="1120" y="1296"/>
                </a:cubicBezTo>
                <a:cubicBezTo>
                  <a:pt x="1273" y="1100"/>
                  <a:pt x="1496" y="962"/>
                  <a:pt x="1751" y="918"/>
                </a:cubicBezTo>
                <a:cubicBezTo>
                  <a:pt x="1773" y="1037"/>
                  <a:pt x="1781" y="1197"/>
                  <a:pt x="1743" y="1357"/>
                </a:cubicBezTo>
                <a:cubicBezTo>
                  <a:pt x="1651" y="1391"/>
                  <a:pt x="1569" y="1446"/>
                  <a:pt x="1504" y="1516"/>
                </a:cubicBezTo>
                <a:close/>
                <a:moveTo>
                  <a:pt x="1338" y="1936"/>
                </a:moveTo>
                <a:cubicBezTo>
                  <a:pt x="1338" y="1984"/>
                  <a:pt x="1344" y="2030"/>
                  <a:pt x="1354" y="2075"/>
                </a:cubicBezTo>
                <a:cubicBezTo>
                  <a:pt x="1213" y="2195"/>
                  <a:pt x="1057" y="2272"/>
                  <a:pt x="943" y="2317"/>
                </a:cubicBezTo>
                <a:cubicBezTo>
                  <a:pt x="916" y="2225"/>
                  <a:pt x="900" y="2128"/>
                  <a:pt x="900" y="2027"/>
                </a:cubicBezTo>
                <a:cubicBezTo>
                  <a:pt x="900" y="1999"/>
                  <a:pt x="904" y="1972"/>
                  <a:pt x="907" y="1945"/>
                </a:cubicBezTo>
                <a:cubicBezTo>
                  <a:pt x="904" y="1919"/>
                  <a:pt x="900" y="1892"/>
                  <a:pt x="900" y="1864"/>
                </a:cubicBezTo>
                <a:cubicBezTo>
                  <a:pt x="900" y="1763"/>
                  <a:pt x="916" y="1666"/>
                  <a:pt x="943" y="1574"/>
                </a:cubicBezTo>
                <a:cubicBezTo>
                  <a:pt x="1056" y="1619"/>
                  <a:pt x="1210" y="1695"/>
                  <a:pt x="1351" y="1813"/>
                </a:cubicBezTo>
                <a:cubicBezTo>
                  <a:pt x="1342" y="1853"/>
                  <a:pt x="1338" y="1894"/>
                  <a:pt x="1338" y="1936"/>
                </a:cubicBezTo>
                <a:close/>
                <a:moveTo>
                  <a:pt x="1738" y="2513"/>
                </a:moveTo>
                <a:cubicBezTo>
                  <a:pt x="1782" y="2680"/>
                  <a:pt x="1773" y="2848"/>
                  <a:pt x="1751" y="2973"/>
                </a:cubicBezTo>
                <a:cubicBezTo>
                  <a:pt x="1496" y="2929"/>
                  <a:pt x="1273" y="2791"/>
                  <a:pt x="1120" y="2595"/>
                </a:cubicBezTo>
                <a:cubicBezTo>
                  <a:pt x="1249" y="2477"/>
                  <a:pt x="1402" y="2409"/>
                  <a:pt x="1517" y="2370"/>
                </a:cubicBezTo>
                <a:cubicBezTo>
                  <a:pt x="1579" y="2433"/>
                  <a:pt x="1654" y="2481"/>
                  <a:pt x="1738" y="2513"/>
                </a:cubicBezTo>
                <a:close/>
                <a:moveTo>
                  <a:pt x="2382" y="2382"/>
                </a:moveTo>
                <a:cubicBezTo>
                  <a:pt x="2490" y="2421"/>
                  <a:pt x="2624" y="2485"/>
                  <a:pt x="2741" y="2589"/>
                </a:cubicBezTo>
                <a:cubicBezTo>
                  <a:pt x="2591" y="2782"/>
                  <a:pt x="2375" y="2921"/>
                  <a:pt x="2127" y="2970"/>
                </a:cubicBezTo>
                <a:cubicBezTo>
                  <a:pt x="2105" y="2793"/>
                  <a:pt x="2122" y="2631"/>
                  <a:pt x="2141" y="2525"/>
                </a:cubicBezTo>
                <a:cubicBezTo>
                  <a:pt x="2232" y="2496"/>
                  <a:pt x="2314" y="2446"/>
                  <a:pt x="2382" y="2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KSO_Shape"/>
          <p:cNvSpPr/>
          <p:nvPr/>
        </p:nvSpPr>
        <p:spPr bwMode="auto">
          <a:xfrm>
            <a:off x="6528001" y="3420395"/>
            <a:ext cx="144001" cy="144001"/>
          </a:xfrm>
          <a:custGeom>
            <a:avLst/>
            <a:gdLst>
              <a:gd name="T0" fmla="*/ 901314 w 3228"/>
              <a:gd name="T1" fmla="*/ 1694421 h 3037"/>
              <a:gd name="T2" fmla="*/ 0 w 3228"/>
              <a:gd name="T3" fmla="*/ 587496 h 3037"/>
              <a:gd name="T4" fmla="*/ 0 w 3228"/>
              <a:gd name="T5" fmla="*/ 486511 h 3037"/>
              <a:gd name="T6" fmla="*/ 406037 w 3228"/>
              <a:gd name="T7" fmla="*/ 4463 h 3037"/>
              <a:gd name="T8" fmla="*/ 486353 w 3228"/>
              <a:gd name="T9" fmla="*/ 0 h 3037"/>
              <a:gd name="T10" fmla="*/ 901314 w 3228"/>
              <a:gd name="T11" fmla="*/ 218707 h 3037"/>
              <a:gd name="T12" fmla="*/ 1314044 w 3228"/>
              <a:gd name="T13" fmla="*/ 0 h 3037"/>
              <a:gd name="T14" fmla="*/ 1394360 w 3228"/>
              <a:gd name="T15" fmla="*/ 4463 h 3037"/>
              <a:gd name="T16" fmla="*/ 1800397 w 3228"/>
              <a:gd name="T17" fmla="*/ 486511 h 3037"/>
              <a:gd name="T18" fmla="*/ 1800397 w 3228"/>
              <a:gd name="T19" fmla="*/ 587496 h 3037"/>
              <a:gd name="T20" fmla="*/ 901314 w 3228"/>
              <a:gd name="T21" fmla="*/ 1694421 h 3037"/>
              <a:gd name="T22" fmla="*/ 1242653 w 3228"/>
              <a:gd name="T23" fmla="*/ 1124779 h 3037"/>
              <a:gd name="T24" fmla="*/ 1079792 w 3228"/>
              <a:gd name="T25" fmla="*/ 649984 h 3037"/>
              <a:gd name="T26" fmla="*/ 992784 w 3228"/>
              <a:gd name="T27" fmla="*/ 1020446 h 3037"/>
              <a:gd name="T28" fmla="*/ 827692 w 3228"/>
              <a:gd name="T29" fmla="*/ 285100 h 3037"/>
              <a:gd name="T30" fmla="*/ 612960 w 3228"/>
              <a:gd name="T31" fmla="*/ 1047227 h 3037"/>
              <a:gd name="T32" fmla="*/ 334089 w 3228"/>
              <a:gd name="T33" fmla="*/ 1158812 h 3037"/>
              <a:gd name="T34" fmla="*/ 710008 w 3228"/>
              <a:gd name="T35" fmla="*/ 1158812 h 3037"/>
              <a:gd name="T36" fmla="*/ 822672 w 3228"/>
              <a:gd name="T37" fmla="*/ 696292 h 3037"/>
              <a:gd name="T38" fmla="*/ 974378 w 3228"/>
              <a:gd name="T39" fmla="*/ 1401510 h 3037"/>
              <a:gd name="T40" fmla="*/ 1101544 w 3228"/>
              <a:gd name="T41" fmla="*/ 961306 h 3037"/>
              <a:gd name="T42" fmla="*/ 1198591 w 3228"/>
              <a:gd name="T43" fmla="*/ 1229111 h 3037"/>
              <a:gd name="T44" fmla="*/ 1444556 w 3228"/>
              <a:gd name="T45" fmla="*/ 1229111 h 3037"/>
              <a:gd name="T46" fmla="*/ 1242653 w 3228"/>
              <a:gd name="T47" fmla="*/ 1124779 h 30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228" h="3037">
                <a:moveTo>
                  <a:pt x="1616" y="3037"/>
                </a:moveTo>
                <a:cubicBezTo>
                  <a:pt x="443" y="2227"/>
                  <a:pt x="0" y="1578"/>
                  <a:pt x="0" y="1053"/>
                </a:cubicBezTo>
                <a:cubicBezTo>
                  <a:pt x="0" y="872"/>
                  <a:pt x="0" y="872"/>
                  <a:pt x="0" y="872"/>
                </a:cubicBezTo>
                <a:cubicBezTo>
                  <a:pt x="0" y="322"/>
                  <a:pt x="409" y="37"/>
                  <a:pt x="728" y="8"/>
                </a:cubicBezTo>
                <a:cubicBezTo>
                  <a:pt x="777" y="0"/>
                  <a:pt x="827" y="0"/>
                  <a:pt x="872" y="0"/>
                </a:cubicBezTo>
                <a:cubicBezTo>
                  <a:pt x="1240" y="0"/>
                  <a:pt x="1414" y="153"/>
                  <a:pt x="1616" y="392"/>
                </a:cubicBezTo>
                <a:cubicBezTo>
                  <a:pt x="1814" y="153"/>
                  <a:pt x="1992" y="0"/>
                  <a:pt x="2356" y="0"/>
                </a:cubicBezTo>
                <a:cubicBezTo>
                  <a:pt x="2401" y="0"/>
                  <a:pt x="2451" y="0"/>
                  <a:pt x="2500" y="8"/>
                </a:cubicBezTo>
                <a:cubicBezTo>
                  <a:pt x="2818" y="37"/>
                  <a:pt x="3228" y="322"/>
                  <a:pt x="3228" y="872"/>
                </a:cubicBezTo>
                <a:cubicBezTo>
                  <a:pt x="3228" y="1053"/>
                  <a:pt x="3228" y="1053"/>
                  <a:pt x="3228" y="1053"/>
                </a:cubicBezTo>
                <a:cubicBezTo>
                  <a:pt x="3228" y="1578"/>
                  <a:pt x="2786" y="2227"/>
                  <a:pt x="1616" y="3037"/>
                </a:cubicBezTo>
                <a:close/>
                <a:moveTo>
                  <a:pt x="2228" y="2016"/>
                </a:moveTo>
                <a:cubicBezTo>
                  <a:pt x="1936" y="1165"/>
                  <a:pt x="1936" y="1165"/>
                  <a:pt x="1936" y="1165"/>
                </a:cubicBezTo>
                <a:cubicBezTo>
                  <a:pt x="1780" y="1829"/>
                  <a:pt x="1780" y="1829"/>
                  <a:pt x="1780" y="1829"/>
                </a:cubicBezTo>
                <a:cubicBezTo>
                  <a:pt x="1484" y="511"/>
                  <a:pt x="1484" y="511"/>
                  <a:pt x="1484" y="511"/>
                </a:cubicBezTo>
                <a:cubicBezTo>
                  <a:pt x="1099" y="1877"/>
                  <a:pt x="1099" y="1877"/>
                  <a:pt x="1099" y="1877"/>
                </a:cubicBezTo>
                <a:cubicBezTo>
                  <a:pt x="599" y="2077"/>
                  <a:pt x="599" y="2077"/>
                  <a:pt x="599" y="2077"/>
                </a:cubicBezTo>
                <a:cubicBezTo>
                  <a:pt x="1273" y="2077"/>
                  <a:pt x="1273" y="2077"/>
                  <a:pt x="1273" y="2077"/>
                </a:cubicBezTo>
                <a:cubicBezTo>
                  <a:pt x="1475" y="1248"/>
                  <a:pt x="1475" y="1248"/>
                  <a:pt x="1475" y="1248"/>
                </a:cubicBezTo>
                <a:cubicBezTo>
                  <a:pt x="1747" y="2512"/>
                  <a:pt x="1747" y="2512"/>
                  <a:pt x="1747" y="2512"/>
                </a:cubicBezTo>
                <a:cubicBezTo>
                  <a:pt x="1975" y="1723"/>
                  <a:pt x="1975" y="1723"/>
                  <a:pt x="1975" y="1723"/>
                </a:cubicBezTo>
                <a:cubicBezTo>
                  <a:pt x="2149" y="2203"/>
                  <a:pt x="2149" y="2203"/>
                  <a:pt x="2149" y="2203"/>
                </a:cubicBezTo>
                <a:cubicBezTo>
                  <a:pt x="2590" y="2203"/>
                  <a:pt x="2590" y="2203"/>
                  <a:pt x="2590" y="2203"/>
                </a:cubicBezTo>
                <a:lnTo>
                  <a:pt x="2228" y="20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806700" y="1619885"/>
            <a:ext cx="206629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 帮助大家理清项目的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产出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（产出即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可量化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的非常直接的、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明确具体的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东西。例如：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份活动心得、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块钱的盈利等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13050" y="3722370"/>
            <a:ext cx="17881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②甄选优秀项目，让其起到推广示范作用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38365" y="1619885"/>
            <a:ext cx="16497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③项目与项目间的优势互补，交流学习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238365" y="3722370"/>
            <a:ext cx="16497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④提供机会，锻炼项目汇报能力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90800" y="-7993"/>
            <a:ext cx="6487212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答辩流程                               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结项答辩由伯藜学社在各社组织开展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66790" y="1643380"/>
            <a:ext cx="25355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梳理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项目材料；②制作答辩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66790" y="2308860"/>
            <a:ext cx="2535555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①汇报项目的计划和实施情况、活动开展、财务支出、项目总结反思等情况；</a:t>
            </a: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②对于结项中存在的问题，提出建议和意见，以便后期修改；</a:t>
            </a: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③学习和了解结项材料数据库上传和结项工作等相关事宜；</a:t>
            </a:r>
          </a:p>
        </p:txBody>
      </p:sp>
      <p:cxnSp>
        <p:nvCxnSpPr>
          <p:cNvPr id="14" name="MH_Other_1"/>
          <p:cNvCxnSpPr/>
          <p:nvPr>
            <p:custDataLst>
              <p:tags r:id="rId1"/>
            </p:custDataLst>
          </p:nvPr>
        </p:nvCxnSpPr>
        <p:spPr>
          <a:xfrm>
            <a:off x="3510280" y="1182053"/>
            <a:ext cx="0" cy="3960029"/>
          </a:xfrm>
          <a:prstGeom prst="line">
            <a:avLst/>
          </a:prstGeom>
          <a:ln w="12700">
            <a:solidFill>
              <a:srgbClr val="AAAAAA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SubTitle_1"/>
          <p:cNvSpPr/>
          <p:nvPr>
            <p:custDataLst>
              <p:tags r:id="rId2"/>
            </p:custDataLst>
          </p:nvPr>
        </p:nvSpPr>
        <p:spPr bwMode="auto">
          <a:xfrm>
            <a:off x="2594593" y="1629411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前</a:t>
            </a:r>
          </a:p>
        </p:txBody>
      </p:sp>
      <p:sp>
        <p:nvSpPr>
          <p:cNvPr id="18" name="MH_Text_1"/>
          <p:cNvSpPr/>
          <p:nvPr>
            <p:custDataLst>
              <p:tags r:id="rId3"/>
            </p:custDataLst>
          </p:nvPr>
        </p:nvSpPr>
        <p:spPr bwMode="auto">
          <a:xfrm>
            <a:off x="3510280" y="1629411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答辩前期</a:t>
            </a:r>
          </a:p>
        </p:txBody>
      </p:sp>
      <p:sp>
        <p:nvSpPr>
          <p:cNvPr id="22" name="MH_SubTitle_3"/>
          <p:cNvSpPr/>
          <p:nvPr>
            <p:custDataLst>
              <p:tags r:id="rId4"/>
            </p:custDataLst>
          </p:nvPr>
        </p:nvSpPr>
        <p:spPr bwMode="auto">
          <a:xfrm>
            <a:off x="2594593" y="2984819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中</a:t>
            </a:r>
          </a:p>
        </p:txBody>
      </p:sp>
      <p:sp>
        <p:nvSpPr>
          <p:cNvPr id="23" name="MH_Text_3"/>
          <p:cNvSpPr/>
          <p:nvPr>
            <p:custDataLst>
              <p:tags r:id="rId5"/>
            </p:custDataLst>
          </p:nvPr>
        </p:nvSpPr>
        <p:spPr bwMode="auto">
          <a:xfrm>
            <a:off x="3510280" y="2993074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正式答辩</a:t>
            </a:r>
          </a:p>
        </p:txBody>
      </p:sp>
      <p:sp>
        <p:nvSpPr>
          <p:cNvPr id="24" name="MH_SubTitle_5"/>
          <p:cNvSpPr/>
          <p:nvPr>
            <p:custDataLst>
              <p:tags r:id="rId6"/>
            </p:custDataLst>
          </p:nvPr>
        </p:nvSpPr>
        <p:spPr bwMode="auto">
          <a:xfrm>
            <a:off x="2594593" y="4280854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后</a:t>
            </a:r>
          </a:p>
        </p:txBody>
      </p:sp>
      <p:sp>
        <p:nvSpPr>
          <p:cNvPr id="30" name="MH_Text_5"/>
          <p:cNvSpPr/>
          <p:nvPr>
            <p:custDataLst>
              <p:tags r:id="rId7"/>
            </p:custDataLst>
          </p:nvPr>
        </p:nvSpPr>
        <p:spPr bwMode="auto">
          <a:xfrm>
            <a:off x="3510280" y="4289109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答辩后期</a:t>
            </a:r>
          </a:p>
        </p:txBody>
      </p:sp>
      <p:sp>
        <p:nvSpPr>
          <p:cNvPr id="33" name="日期占位符 32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066790" y="4257040"/>
            <a:ext cx="253555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①整理相关答辩材料，做好结项工作。（答辩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PPT、结项答辩评审表需要作为结项材料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35743" y="1245525"/>
            <a:ext cx="5859145" cy="3034190"/>
            <a:chOff x="451262" y="1200150"/>
            <a:chExt cx="8434183" cy="4308476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8172862" y="1200150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1262" y="4344988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1262" y="3836988"/>
              <a:ext cx="4394200" cy="1181100"/>
            </a:xfrm>
            <a:custGeom>
              <a:avLst/>
              <a:gdLst>
                <a:gd name="T0" fmla="*/ 2084 w 2768"/>
                <a:gd name="T1" fmla="*/ 744 h 744"/>
                <a:gd name="T2" fmla="*/ 0 w 2768"/>
                <a:gd name="T3" fmla="*/ 744 h 744"/>
                <a:gd name="T4" fmla="*/ 695 w 2768"/>
                <a:gd name="T5" fmla="*/ 0 h 744"/>
                <a:gd name="T6" fmla="*/ 2768 w 2768"/>
                <a:gd name="T7" fmla="*/ 0 h 744"/>
                <a:gd name="T8" fmla="*/ 2084 w 2768"/>
                <a:gd name="T9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44">
                  <a:moveTo>
                    <a:pt x="2084" y="744"/>
                  </a:moveTo>
                  <a:lnTo>
                    <a:pt x="0" y="744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4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51262" y="3344863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1262" y="2854325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51262" y="2344738"/>
              <a:ext cx="4394200" cy="1182688"/>
            </a:xfrm>
            <a:custGeom>
              <a:avLst/>
              <a:gdLst>
                <a:gd name="T0" fmla="*/ 2084 w 2768"/>
                <a:gd name="T1" fmla="*/ 745 h 745"/>
                <a:gd name="T2" fmla="*/ 0 w 2768"/>
                <a:gd name="T3" fmla="*/ 745 h 745"/>
                <a:gd name="T4" fmla="*/ 695 w 2768"/>
                <a:gd name="T5" fmla="*/ 0 h 745"/>
                <a:gd name="T6" fmla="*/ 2768 w 2768"/>
                <a:gd name="T7" fmla="*/ 0 h 745"/>
                <a:gd name="T8" fmla="*/ 2084 w 2768"/>
                <a:gd name="T9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45">
                  <a:moveTo>
                    <a:pt x="2084" y="745"/>
                  </a:moveTo>
                  <a:lnTo>
                    <a:pt x="0" y="745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4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51262" y="1854200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4826412" y="1236663"/>
              <a:ext cx="3473450" cy="617538"/>
            </a:xfrm>
            <a:custGeom>
              <a:avLst/>
              <a:gdLst>
                <a:gd name="T0" fmla="*/ 23 w 2188"/>
                <a:gd name="T1" fmla="*/ 389 h 389"/>
                <a:gd name="T2" fmla="*/ 0 w 2188"/>
                <a:gd name="T3" fmla="*/ 389 h 389"/>
                <a:gd name="T4" fmla="*/ 342 w 2188"/>
                <a:gd name="T5" fmla="*/ 0 h 389"/>
                <a:gd name="T6" fmla="*/ 2188 w 2188"/>
                <a:gd name="T7" fmla="*/ 0 h 389"/>
                <a:gd name="T8" fmla="*/ 2188 w 2188"/>
                <a:gd name="T9" fmla="*/ 11 h 389"/>
                <a:gd name="T10" fmla="*/ 354 w 2188"/>
                <a:gd name="T11" fmla="*/ 11 h 389"/>
                <a:gd name="T12" fmla="*/ 23 w 2188"/>
                <a:gd name="T13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89">
                  <a:moveTo>
                    <a:pt x="23" y="389"/>
                  </a:moveTo>
                  <a:lnTo>
                    <a:pt x="0" y="389"/>
                  </a:lnTo>
                  <a:lnTo>
                    <a:pt x="342" y="0"/>
                  </a:lnTo>
                  <a:lnTo>
                    <a:pt x="2188" y="0"/>
                  </a:lnTo>
                  <a:lnTo>
                    <a:pt x="2188" y="11"/>
                  </a:lnTo>
                  <a:lnTo>
                    <a:pt x="354" y="11"/>
                  </a:lnTo>
                  <a:lnTo>
                    <a:pt x="23" y="389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4826412" y="1836738"/>
              <a:ext cx="3473450" cy="527050"/>
            </a:xfrm>
            <a:custGeom>
              <a:avLst/>
              <a:gdLst>
                <a:gd name="T0" fmla="*/ 23 w 2188"/>
                <a:gd name="T1" fmla="*/ 332 h 332"/>
                <a:gd name="T2" fmla="*/ 0 w 2188"/>
                <a:gd name="T3" fmla="*/ 320 h 332"/>
                <a:gd name="T4" fmla="*/ 342 w 2188"/>
                <a:gd name="T5" fmla="*/ 0 h 332"/>
                <a:gd name="T6" fmla="*/ 2188 w 2188"/>
                <a:gd name="T7" fmla="*/ 0 h 332"/>
                <a:gd name="T8" fmla="*/ 2188 w 2188"/>
                <a:gd name="T9" fmla="*/ 23 h 332"/>
                <a:gd name="T10" fmla="*/ 354 w 2188"/>
                <a:gd name="T11" fmla="*/ 23 h 332"/>
                <a:gd name="T12" fmla="*/ 23 w 2188"/>
                <a:gd name="T13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32">
                  <a:moveTo>
                    <a:pt x="23" y="332"/>
                  </a:moveTo>
                  <a:lnTo>
                    <a:pt x="0" y="320"/>
                  </a:lnTo>
                  <a:lnTo>
                    <a:pt x="342" y="0"/>
                  </a:lnTo>
                  <a:lnTo>
                    <a:pt x="2188" y="0"/>
                  </a:lnTo>
                  <a:lnTo>
                    <a:pt x="2188" y="23"/>
                  </a:lnTo>
                  <a:lnTo>
                    <a:pt x="354" y="23"/>
                  </a:lnTo>
                  <a:lnTo>
                    <a:pt x="23" y="332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4826412" y="3836988"/>
              <a:ext cx="3473450" cy="508000"/>
            </a:xfrm>
            <a:custGeom>
              <a:avLst/>
              <a:gdLst>
                <a:gd name="T0" fmla="*/ 2188 w 2188"/>
                <a:gd name="T1" fmla="*/ 320 h 320"/>
                <a:gd name="T2" fmla="*/ 342 w 2188"/>
                <a:gd name="T3" fmla="*/ 320 h 320"/>
                <a:gd name="T4" fmla="*/ 0 w 2188"/>
                <a:gd name="T5" fmla="*/ 11 h 320"/>
                <a:gd name="T6" fmla="*/ 23 w 2188"/>
                <a:gd name="T7" fmla="*/ 0 h 320"/>
                <a:gd name="T8" fmla="*/ 354 w 2188"/>
                <a:gd name="T9" fmla="*/ 309 h 320"/>
                <a:gd name="T10" fmla="*/ 2188 w 2188"/>
                <a:gd name="T11" fmla="*/ 309 h 320"/>
                <a:gd name="T12" fmla="*/ 2188 w 2188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20">
                  <a:moveTo>
                    <a:pt x="2188" y="320"/>
                  </a:moveTo>
                  <a:lnTo>
                    <a:pt x="342" y="320"/>
                  </a:lnTo>
                  <a:lnTo>
                    <a:pt x="0" y="11"/>
                  </a:lnTo>
                  <a:lnTo>
                    <a:pt x="23" y="0"/>
                  </a:lnTo>
                  <a:lnTo>
                    <a:pt x="354" y="309"/>
                  </a:lnTo>
                  <a:lnTo>
                    <a:pt x="2188" y="309"/>
                  </a:lnTo>
                  <a:lnTo>
                    <a:pt x="2188" y="320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4826412" y="4344988"/>
              <a:ext cx="3473450" cy="636588"/>
            </a:xfrm>
            <a:custGeom>
              <a:avLst/>
              <a:gdLst>
                <a:gd name="T0" fmla="*/ 2188 w 2188"/>
                <a:gd name="T1" fmla="*/ 401 h 401"/>
                <a:gd name="T2" fmla="*/ 342 w 2188"/>
                <a:gd name="T3" fmla="*/ 401 h 401"/>
                <a:gd name="T4" fmla="*/ 0 w 2188"/>
                <a:gd name="T5" fmla="*/ 12 h 401"/>
                <a:gd name="T6" fmla="*/ 23 w 2188"/>
                <a:gd name="T7" fmla="*/ 0 h 401"/>
                <a:gd name="T8" fmla="*/ 354 w 2188"/>
                <a:gd name="T9" fmla="*/ 378 h 401"/>
                <a:gd name="T10" fmla="*/ 2188 w 2188"/>
                <a:gd name="T11" fmla="*/ 378 h 401"/>
                <a:gd name="T12" fmla="*/ 2188 w 2188"/>
                <a:gd name="T13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401">
                  <a:moveTo>
                    <a:pt x="2188" y="401"/>
                  </a:moveTo>
                  <a:lnTo>
                    <a:pt x="342" y="401"/>
                  </a:lnTo>
                  <a:lnTo>
                    <a:pt x="0" y="12"/>
                  </a:lnTo>
                  <a:lnTo>
                    <a:pt x="23" y="0"/>
                  </a:lnTo>
                  <a:lnTo>
                    <a:pt x="354" y="378"/>
                  </a:lnTo>
                  <a:lnTo>
                    <a:pt x="2188" y="378"/>
                  </a:lnTo>
                  <a:lnTo>
                    <a:pt x="2188" y="401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4845462" y="3327400"/>
              <a:ext cx="3435350" cy="381000"/>
            </a:xfrm>
            <a:custGeom>
              <a:avLst/>
              <a:gdLst>
                <a:gd name="T0" fmla="*/ 2164 w 2164"/>
                <a:gd name="T1" fmla="*/ 240 h 240"/>
                <a:gd name="T2" fmla="*/ 353 w 2164"/>
                <a:gd name="T3" fmla="*/ 240 h 240"/>
                <a:gd name="T4" fmla="*/ 0 w 2164"/>
                <a:gd name="T5" fmla="*/ 23 h 240"/>
                <a:gd name="T6" fmla="*/ 11 w 2164"/>
                <a:gd name="T7" fmla="*/ 0 h 240"/>
                <a:gd name="T8" fmla="*/ 364 w 2164"/>
                <a:gd name="T9" fmla="*/ 229 h 240"/>
                <a:gd name="T10" fmla="*/ 2164 w 2164"/>
                <a:gd name="T11" fmla="*/ 229 h 240"/>
                <a:gd name="T12" fmla="*/ 2164 w 2164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4" h="240">
                  <a:moveTo>
                    <a:pt x="2164" y="240"/>
                  </a:moveTo>
                  <a:lnTo>
                    <a:pt x="353" y="240"/>
                  </a:lnTo>
                  <a:lnTo>
                    <a:pt x="0" y="23"/>
                  </a:lnTo>
                  <a:lnTo>
                    <a:pt x="11" y="0"/>
                  </a:lnTo>
                  <a:lnTo>
                    <a:pt x="364" y="229"/>
                  </a:lnTo>
                  <a:lnTo>
                    <a:pt x="2164" y="229"/>
                  </a:lnTo>
                  <a:lnTo>
                    <a:pt x="2164" y="240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4845462" y="2490788"/>
              <a:ext cx="3435350" cy="363538"/>
            </a:xfrm>
            <a:custGeom>
              <a:avLst/>
              <a:gdLst>
                <a:gd name="T0" fmla="*/ 11 w 2164"/>
                <a:gd name="T1" fmla="*/ 229 h 229"/>
                <a:gd name="T2" fmla="*/ 0 w 2164"/>
                <a:gd name="T3" fmla="*/ 218 h 229"/>
                <a:gd name="T4" fmla="*/ 353 w 2164"/>
                <a:gd name="T5" fmla="*/ 0 h 229"/>
                <a:gd name="T6" fmla="*/ 2164 w 2164"/>
                <a:gd name="T7" fmla="*/ 0 h 229"/>
                <a:gd name="T8" fmla="*/ 2164 w 2164"/>
                <a:gd name="T9" fmla="*/ 11 h 229"/>
                <a:gd name="T10" fmla="*/ 364 w 2164"/>
                <a:gd name="T11" fmla="*/ 11 h 229"/>
                <a:gd name="T12" fmla="*/ 11 w 2164"/>
                <a:gd name="T1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4" h="229">
                  <a:moveTo>
                    <a:pt x="11" y="229"/>
                  </a:moveTo>
                  <a:lnTo>
                    <a:pt x="0" y="218"/>
                  </a:lnTo>
                  <a:lnTo>
                    <a:pt x="353" y="0"/>
                  </a:lnTo>
                  <a:lnTo>
                    <a:pt x="2164" y="0"/>
                  </a:lnTo>
                  <a:lnTo>
                    <a:pt x="2164" y="11"/>
                  </a:lnTo>
                  <a:lnTo>
                    <a:pt x="364" y="11"/>
                  </a:lnTo>
                  <a:lnTo>
                    <a:pt x="11" y="229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8172862" y="1800225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8" name="Oval 157"/>
            <p:cNvSpPr>
              <a:spLocks noChangeArrowheads="1"/>
            </p:cNvSpPr>
            <p:nvPr/>
          </p:nvSpPr>
          <p:spPr bwMode="auto">
            <a:xfrm>
              <a:off x="8172862" y="2436813"/>
              <a:ext cx="144462" cy="12700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9" name="Oval 158"/>
            <p:cNvSpPr>
              <a:spLocks noChangeArrowheads="1"/>
            </p:cNvSpPr>
            <p:nvPr/>
          </p:nvSpPr>
          <p:spPr bwMode="auto">
            <a:xfrm>
              <a:off x="8172862" y="3636963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0" name="Oval 159"/>
            <p:cNvSpPr>
              <a:spLocks noChangeArrowheads="1"/>
            </p:cNvSpPr>
            <p:nvPr/>
          </p:nvSpPr>
          <p:spPr bwMode="auto">
            <a:xfrm>
              <a:off x="8172862" y="4291013"/>
              <a:ext cx="144462" cy="109538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1" name="Oval 160"/>
            <p:cNvSpPr>
              <a:spLocks noChangeArrowheads="1"/>
            </p:cNvSpPr>
            <p:nvPr/>
          </p:nvSpPr>
          <p:spPr bwMode="auto">
            <a:xfrm>
              <a:off x="8172862" y="4908550"/>
              <a:ext cx="144462" cy="109538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5439161" y="1265896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团队介绍</a:t>
              </a: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5439161" y="1857137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项目背景、项目对象</a:t>
              </a:r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5439161" y="2503250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项目目的、项目指标</a:t>
              </a: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5439377" y="3699620"/>
              <a:ext cx="3446068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项目实施情况、项目产出与效果</a:t>
              </a: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5439161" y="4330919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项目财务状况</a:t>
              </a:r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5439161" y="4981188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总结与反思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590800" y="-6985"/>
            <a:ext cx="252730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答辩内容</a:t>
            </a:r>
            <a:r>
              <a:rPr 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（参考）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2019/6/10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36160" y="1431925"/>
            <a:ext cx="39027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认真填写，确认无误；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）时间差异分析要具体；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成本差异分析要明细具体；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计划目标要简明扼要，分点概述，不要长篇陈述；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实际交付完成情况要与计划指标一一对应；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交付结果差异分析，如有差异请具体描述；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财务审计，上传发票等附件要一一对应；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其他附件上传请按照格式命名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活动签到表、照片、财务票据</a:t>
            </a:r>
          </a:p>
        </p:txBody>
      </p:sp>
      <p:grpSp>
        <p:nvGrpSpPr>
          <p:cNvPr id="57" name="组 56"/>
          <p:cNvGrpSpPr/>
          <p:nvPr/>
        </p:nvGrpSpPr>
        <p:grpSpPr>
          <a:xfrm>
            <a:off x="2590800" y="1763395"/>
            <a:ext cx="2172970" cy="1809115"/>
            <a:chOff x="622283" y="1187126"/>
            <a:chExt cx="3997679" cy="3279327"/>
          </a:xfrm>
        </p:grpSpPr>
        <p:cxnSp>
          <p:nvCxnSpPr>
            <p:cNvPr id="23" name="直线连接符 22"/>
            <p:cNvCxnSpPr/>
            <p:nvPr/>
          </p:nvCxnSpPr>
          <p:spPr>
            <a:xfrm>
              <a:off x="2164230" y="1909015"/>
              <a:ext cx="238161" cy="520775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 flipH="1">
              <a:off x="2937830" y="1810049"/>
              <a:ext cx="268128" cy="758847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/>
            <p:nvPr/>
          </p:nvCxnSpPr>
          <p:spPr>
            <a:xfrm>
              <a:off x="1279895" y="2939401"/>
              <a:ext cx="699483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/>
            <p:cNvCxnSpPr/>
            <p:nvPr/>
          </p:nvCxnSpPr>
          <p:spPr>
            <a:xfrm>
              <a:off x="3284094" y="2928592"/>
              <a:ext cx="699483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 flipV="1">
              <a:off x="2016014" y="3202545"/>
              <a:ext cx="256484" cy="806243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36"/>
            <p:cNvCxnSpPr/>
            <p:nvPr/>
          </p:nvCxnSpPr>
          <p:spPr>
            <a:xfrm flipH="1" flipV="1">
              <a:off x="2937830" y="3078506"/>
              <a:ext cx="346264" cy="860322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2"/>
            <p:cNvSpPr/>
            <p:nvPr/>
          </p:nvSpPr>
          <p:spPr>
            <a:xfrm>
              <a:off x="1859579" y="2364243"/>
              <a:ext cx="1578403" cy="903850"/>
            </a:xfrm>
            <a:custGeom>
              <a:avLst/>
              <a:gdLst/>
              <a:ahLst/>
              <a:cxnLst/>
              <a:rect l="l" t="t" r="r" b="b"/>
              <a:pathLst>
                <a:path w="3421550" h="1763487">
                  <a:moveTo>
                    <a:pt x="1328648" y="0"/>
                  </a:moveTo>
                  <a:cubicBezTo>
                    <a:pt x="1584363" y="0"/>
                    <a:pt x="1809817" y="129561"/>
                    <a:pt x="1942948" y="326620"/>
                  </a:cubicBezTo>
                  <a:lnTo>
                    <a:pt x="1955795" y="350289"/>
                  </a:lnTo>
                  <a:lnTo>
                    <a:pt x="1961105" y="345908"/>
                  </a:lnTo>
                  <a:cubicBezTo>
                    <a:pt x="2042399" y="290987"/>
                    <a:pt x="2140401" y="258918"/>
                    <a:pt x="2245892" y="258918"/>
                  </a:cubicBezTo>
                  <a:cubicBezTo>
                    <a:pt x="2456875" y="258918"/>
                    <a:pt x="2637898" y="387194"/>
                    <a:pt x="2715222" y="570011"/>
                  </a:cubicBezTo>
                  <a:lnTo>
                    <a:pt x="2724181" y="598872"/>
                  </a:lnTo>
                  <a:lnTo>
                    <a:pt x="2833721" y="587829"/>
                  </a:lnTo>
                  <a:cubicBezTo>
                    <a:pt x="3158370" y="587829"/>
                    <a:pt x="3421550" y="851009"/>
                    <a:pt x="3421550" y="1175658"/>
                  </a:cubicBezTo>
                  <a:cubicBezTo>
                    <a:pt x="3421550" y="1500307"/>
                    <a:pt x="3158370" y="1763487"/>
                    <a:pt x="2833721" y="1763487"/>
                  </a:cubicBezTo>
                  <a:lnTo>
                    <a:pt x="2833711" y="1763486"/>
                  </a:lnTo>
                  <a:lnTo>
                    <a:pt x="629716" y="1763486"/>
                  </a:lnTo>
                  <a:lnTo>
                    <a:pt x="629716" y="1759265"/>
                  </a:lnTo>
                  <a:lnTo>
                    <a:pt x="587829" y="1763487"/>
                  </a:lnTo>
                  <a:cubicBezTo>
                    <a:pt x="263180" y="1763487"/>
                    <a:pt x="0" y="1500307"/>
                    <a:pt x="0" y="1175658"/>
                  </a:cubicBezTo>
                  <a:cubicBezTo>
                    <a:pt x="0" y="851009"/>
                    <a:pt x="263180" y="587829"/>
                    <a:pt x="587829" y="587829"/>
                  </a:cubicBezTo>
                  <a:lnTo>
                    <a:pt x="603652" y="589026"/>
                  </a:lnTo>
                  <a:lnTo>
                    <a:pt x="646045" y="452459"/>
                  </a:lnTo>
                  <a:cubicBezTo>
                    <a:pt x="758508" y="186568"/>
                    <a:pt x="1021790" y="0"/>
                    <a:pt x="1328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629636" y="1226208"/>
              <a:ext cx="772755" cy="772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1</a:t>
              </a:r>
              <a:endParaRPr kumimoji="1" lang="zh-CN" altLang="en-US" dirty="0"/>
            </a:p>
          </p:txBody>
        </p:sp>
        <p:sp>
          <p:nvSpPr>
            <p:cNvPr id="17" name="椭圆 16"/>
            <p:cNvSpPr/>
            <p:nvPr/>
          </p:nvSpPr>
          <p:spPr>
            <a:xfrm>
              <a:off x="2937830" y="1226208"/>
              <a:ext cx="772755" cy="77275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2</a:t>
              </a:r>
              <a:endParaRPr kumimoji="1" lang="zh-CN" altLang="en-US" dirty="0"/>
            </a:p>
          </p:txBody>
        </p:sp>
        <p:sp>
          <p:nvSpPr>
            <p:cNvPr id="5" name="椭圆 4"/>
            <p:cNvSpPr/>
            <p:nvPr/>
          </p:nvSpPr>
          <p:spPr>
            <a:xfrm>
              <a:off x="700446" y="2169654"/>
              <a:ext cx="772755" cy="77275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6</a:t>
              </a:r>
              <a:endParaRPr kumimoji="1" lang="zh-CN" alt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2164685" y="3693698"/>
              <a:ext cx="772755" cy="77275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5</a:t>
              </a:r>
              <a:endParaRPr kumimoji="1" lang="zh-CN" altLang="en-US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3283626" y="3488812"/>
              <a:ext cx="772755" cy="77275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4</a:t>
              </a:r>
              <a:endParaRPr kumimoji="1" lang="zh-CN" altLang="en-US" dirty="0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47207" y="2429790"/>
              <a:ext cx="772755" cy="7727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3</a:t>
              </a:r>
              <a:endParaRPr kumimoji="1" lang="zh-CN" altLang="en-US" dirty="0"/>
            </a:p>
          </p:txBody>
        </p:sp>
        <p:sp>
          <p:nvSpPr>
            <p:cNvPr id="40" name="椭圆 39"/>
            <p:cNvSpPr/>
            <p:nvPr/>
          </p:nvSpPr>
          <p:spPr>
            <a:xfrm>
              <a:off x="1431341" y="2113185"/>
              <a:ext cx="454993" cy="45499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402392" y="1827336"/>
              <a:ext cx="343254" cy="343254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35361" y="3384829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476403" y="3150647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586932" y="3033911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160442" y="2133270"/>
              <a:ext cx="473393" cy="47339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720651" y="3349818"/>
              <a:ext cx="138928" cy="138928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421158" y="1827336"/>
              <a:ext cx="171627" cy="171627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2773500" y="1187126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671503" y="2074103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622283" y="2325161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457153" y="3310736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583125" y="3728594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693689" y="4008788"/>
              <a:ext cx="144847" cy="144847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382076" y="3619011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椭圆 5"/>
          <p:cNvSpPr/>
          <p:nvPr/>
        </p:nvSpPr>
        <p:spPr>
          <a:xfrm>
            <a:off x="2814896" y="2956304"/>
            <a:ext cx="420037" cy="4263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dirty="0" smtClean="0"/>
              <a:t>7</a:t>
            </a:r>
            <a:endParaRPr kumimoji="1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Text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SubTitle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Text"/>
  <p:tag name="MH_ORDER" val="5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Office Theme">
      <a:majorFont>
        <a:latin typeface="微软雅黑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1336</Words>
  <Application>Microsoft Office PowerPoint</Application>
  <PresentationFormat>全屏显示(16:9)</PresentationFormat>
  <Paragraphs>166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 Unicode MS</vt:lpstr>
      <vt:lpstr>等线</vt:lpstr>
      <vt:lpstr>华康黑体W7(P)</vt:lpstr>
      <vt:lpstr>宋体</vt:lpstr>
      <vt:lpstr>微软雅黑</vt:lpstr>
      <vt:lpstr>微软雅黑 Light</vt:lpstr>
      <vt:lpstr>Arial</vt:lpstr>
      <vt:lpstr>Calibri</vt:lpstr>
      <vt:lpstr>Jokerman</vt:lpstr>
      <vt:lpstr>Office Theme</vt:lpstr>
      <vt:lpstr>PowerPoint 演示文稿</vt:lpstr>
      <vt:lpstr>PowerPoint 演示文稿</vt:lpstr>
      <vt:lpstr>PowerPoint 演示文稿</vt:lpstr>
      <vt:lpstr>一、为什么要结项？</vt:lpstr>
      <vt:lpstr>二、结项的流程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三、结项的注意事项</vt:lpstr>
      <vt:lpstr>PowerPoint 演示文稿</vt:lpstr>
    </vt:vector>
  </TitlesOfParts>
  <Company>Steiner&amp;Co.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Steiner&amp;Co.</dc:creator>
  <cp:lastModifiedBy>lenovo</cp:lastModifiedBy>
  <cp:revision>587</cp:revision>
  <dcterms:created xsi:type="dcterms:W3CDTF">2013-09-19T05:55:00Z</dcterms:created>
  <dcterms:modified xsi:type="dcterms:W3CDTF">2019-06-10T05:53:05Z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